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sldIdLst>
    <p:sldId id="257" r:id="rId2"/>
    <p:sldId id="319" r:id="rId3"/>
    <p:sldId id="320" r:id="rId4"/>
    <p:sldId id="277" r:id="rId5"/>
    <p:sldId id="318" r:id="rId6"/>
    <p:sldId id="321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A9D8F-2E62-4D96-B5C3-5F2E249B4AE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591EB-D63C-4294-9241-29C159C6DE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578417-BA95-434C-8B3D-2F8FD1514B71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35689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860031-90A9-4053-B6D4-9E78B98FB49D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77159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B5BA84-AA43-4DBF-BCD1-85CFE9527ED4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955425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4C4633-42D0-4EA1-89C7-AFC913D28947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8283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07212E-42E5-4005-A9F2-3AB6593E6C60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4907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A7BE66-4D97-4D9B-99CE-996483129D39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16974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83C414-FC45-4245-85A5-8E96283F9ED6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57652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92BB88-3C91-461A-AC69-B801F77A2BF8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58789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779F38-D2F5-4C46-817F-18E145B8D011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3172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C62344-3426-4BF0-A15A-63F4776DBCB4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26750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7B192A-ED83-4CE4-B923-FCD6A1EDBFAB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4336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578417-BA95-434C-8B3D-2F8FD1514B71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251430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331D0D-D3FA-43E6-9C90-D67056EB05CE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46272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9935E3-9CB9-4C95-A378-5B6CC12E0167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07849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A8CF79-2114-4300-A7E6-F555B94AA0CB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67438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716E75-A11D-433D-A637-C2CD38152566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19674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DEF942-364B-416A-AA05-60F4D155AE09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24005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A2842D-9471-4010-A5F3-558BE897D5CC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07784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CA9260-7E38-4F05-89CF-6496C88E7545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44317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FAC3F1-6BEA-4C08-BD4C-89DB088CD73F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888993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1E688E-1C77-483D-91C2-FE7607E88B10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07356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CEBF2E-8224-4FBB-8D27-1FAA5EC32B4A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9017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5D6EF8-69C8-41D5-A8F2-99E0AC8BA089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472736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AFA365-995F-43DC-8D22-ECFA55AB14A9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311473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24B445-1CD4-41C5-95FB-CE4DC009EA2B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601673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63579E-12A9-412A-B688-FF581E03A9FD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571750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CC915A-25EF-4503-821C-595A359075A7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452785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4DB709-09A1-4242-B35F-7AECE6E46B93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337577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6D5F96-E377-49A6-A9F3-44FE8366A378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508401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EDC2F8-2D31-48AC-91C7-79C53E11DB70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490654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D545CD-92C2-4558-AEAC-EFE55401CF7B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674754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623867-D7DD-46DB-930D-A211A73B547E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44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0357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9DE794-FE0E-4759-B740-0277F103F9A4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2133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06A65D-7E7C-4C36-8985-48E76429E4C8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598243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570F0A-36A7-4557-A670-404DC8808C74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93475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E2F181-1039-43F6-BB26-BD1BC4E65B76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49359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8A9FA6-54EB-41AE-A537-72024F5130E1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34795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0354A7-227F-4918-B9E1-B3FF1528D948}" type="slidenum">
              <a:rPr lang="en-US" altLang="pt-BR" smtClean="0"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pt-BR" smtClean="0">
              <a:latin typeface="Verdana" panose="020B060403050404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0024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6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5307" y="927279"/>
            <a:ext cx="11140225" cy="49326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8000" b="1" dirty="0"/>
              <a:t>CICLOS BIOGEOQUÍMICOS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4000" dirty="0" smtClean="0"/>
              <a:t>Prof</a:t>
            </a:r>
            <a:r>
              <a:rPr lang="pt-BR" sz="4000" dirty="0"/>
              <a:t>. Lourenço</a:t>
            </a:r>
            <a:br>
              <a:rPr lang="pt-BR" sz="4000" dirty="0"/>
            </a:br>
            <a:r>
              <a:rPr lang="pt-BR" sz="2800" dirty="0"/>
              <a:t>www.detonei.com</a:t>
            </a:r>
          </a:p>
        </p:txBody>
      </p:sp>
    </p:spTree>
    <p:extLst>
      <p:ext uri="{BB962C8B-B14F-4D97-AF65-F5344CB8AC3E}">
        <p14:creationId xmlns:p14="http://schemas.microsoft.com/office/powerpoint/2010/main" val="29364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127125"/>
            <a:ext cx="6780212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2895600" y="1373189"/>
            <a:ext cx="1752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300" b="1">
                <a:latin typeface="Arial" panose="020B0604020202020204" pitchFamily="34" charset="0"/>
              </a:rPr>
              <a:t>FIXAÇÃO DO NITROGÊNIO ATMOSFÉRICO</a:t>
            </a:r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3200400" y="3733801"/>
            <a:ext cx="129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nos nódulos de raízes de leguminosas</a:t>
            </a:r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2209800" y="5638800"/>
            <a:ext cx="1600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 solo</a:t>
            </a:r>
          </a:p>
        </p:txBody>
      </p:sp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4800600" y="5170489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3</a:t>
            </a:r>
            <a:r>
              <a:rPr lang="pt-BR" altLang="pt-BR" sz="1200" b="1">
                <a:latin typeface="Arial" panose="020B0604020202020204" pitchFamily="34" charset="0"/>
              </a:rPr>
              <a:t> (amônia)</a:t>
            </a:r>
          </a:p>
        </p:txBody>
      </p:sp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5786438" y="1296988"/>
            <a:ext cx="1389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b="1">
                <a:latin typeface="Arial" panose="020B0604020202020204" pitchFamily="34" charset="0"/>
              </a:rPr>
              <a:t>N</a:t>
            </a:r>
            <a:r>
              <a:rPr lang="pt-BR" altLang="pt-BR" sz="1100" b="1" baseline="-25000">
                <a:latin typeface="Arial" panose="020B0604020202020204" pitchFamily="34" charset="0"/>
              </a:rPr>
              <a:t>2</a:t>
            </a:r>
            <a:r>
              <a:rPr lang="pt-BR" altLang="pt-BR" sz="1100" b="1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49160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127125"/>
            <a:ext cx="6780212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2895600" y="1373189"/>
            <a:ext cx="1752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300" b="1">
                <a:latin typeface="Arial" panose="020B0604020202020204" pitchFamily="34" charset="0"/>
              </a:rPr>
              <a:t>FIXAÇÃO DO NITROGÊNIO ATMOSFÉRICO</a:t>
            </a: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3200400" y="3733801"/>
            <a:ext cx="129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nos nódulos de raízes de leguminosas</a:t>
            </a:r>
          </a:p>
        </p:txBody>
      </p:sp>
      <p:sp>
        <p:nvSpPr>
          <p:cNvPr id="51205" name="Rectangle 7"/>
          <p:cNvSpPr>
            <a:spLocks noChangeArrowheads="1"/>
          </p:cNvSpPr>
          <p:nvPr/>
        </p:nvSpPr>
        <p:spPr bwMode="auto">
          <a:xfrm>
            <a:off x="2209800" y="5638800"/>
            <a:ext cx="1600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 solo</a:t>
            </a:r>
          </a:p>
        </p:txBody>
      </p:sp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4800600" y="5170489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3</a:t>
            </a:r>
            <a:r>
              <a:rPr lang="pt-BR" altLang="pt-BR" sz="1200" b="1">
                <a:latin typeface="Arial" panose="020B0604020202020204" pitchFamily="34" charset="0"/>
              </a:rPr>
              <a:t> (amônia)</a:t>
            </a:r>
          </a:p>
        </p:txBody>
      </p:sp>
      <p:sp>
        <p:nvSpPr>
          <p:cNvPr id="51207" name="Rectangle 9"/>
          <p:cNvSpPr>
            <a:spLocks noChangeArrowheads="1"/>
          </p:cNvSpPr>
          <p:nvPr/>
        </p:nvSpPr>
        <p:spPr bwMode="auto">
          <a:xfrm>
            <a:off x="6400800" y="4191001"/>
            <a:ext cx="121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 de NH3 por algumas plantas</a:t>
            </a:r>
          </a:p>
        </p:txBody>
      </p:sp>
      <p:sp>
        <p:nvSpPr>
          <p:cNvPr id="51208" name="Rectangle 10"/>
          <p:cNvSpPr>
            <a:spLocks noChangeArrowheads="1"/>
          </p:cNvSpPr>
          <p:nvPr/>
        </p:nvSpPr>
        <p:spPr bwMode="auto">
          <a:xfrm>
            <a:off x="4419601" y="2332038"/>
            <a:ext cx="269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51209" name="Rectangle 11"/>
          <p:cNvSpPr>
            <a:spLocks noChangeArrowheads="1"/>
          </p:cNvSpPr>
          <p:nvPr/>
        </p:nvSpPr>
        <p:spPr bwMode="auto">
          <a:xfrm>
            <a:off x="4343400" y="32766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Excreção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1210" name="Rectangle 12"/>
          <p:cNvSpPr>
            <a:spLocks noChangeArrowheads="1"/>
          </p:cNvSpPr>
          <p:nvPr/>
        </p:nvSpPr>
        <p:spPr bwMode="auto">
          <a:xfrm>
            <a:off x="4191001" y="4673600"/>
            <a:ext cx="157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Decompositores</a:t>
            </a:r>
          </a:p>
        </p:txBody>
      </p:sp>
      <p:sp>
        <p:nvSpPr>
          <p:cNvPr id="51211" name="Rectangle 13"/>
          <p:cNvSpPr>
            <a:spLocks noChangeArrowheads="1"/>
          </p:cNvSpPr>
          <p:nvPr/>
        </p:nvSpPr>
        <p:spPr bwMode="auto">
          <a:xfrm>
            <a:off x="5334000" y="32766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51212" name="Rectangle 14"/>
          <p:cNvSpPr>
            <a:spLocks noChangeArrowheads="1"/>
          </p:cNvSpPr>
          <p:nvPr/>
        </p:nvSpPr>
        <p:spPr bwMode="auto">
          <a:xfrm>
            <a:off x="5786438" y="1296988"/>
            <a:ext cx="1389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b="1">
                <a:latin typeface="Arial" panose="020B0604020202020204" pitchFamily="34" charset="0"/>
              </a:rPr>
              <a:t>N</a:t>
            </a:r>
            <a:r>
              <a:rPr lang="pt-BR" altLang="pt-BR" sz="1100" b="1" baseline="-25000">
                <a:latin typeface="Arial" panose="020B0604020202020204" pitchFamily="34" charset="0"/>
              </a:rPr>
              <a:t>2</a:t>
            </a:r>
            <a:r>
              <a:rPr lang="pt-BR" altLang="pt-BR" sz="1100" b="1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51213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6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127125"/>
            <a:ext cx="6780212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2895600" y="1373189"/>
            <a:ext cx="1752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300" b="1">
                <a:latin typeface="Arial" panose="020B0604020202020204" pitchFamily="34" charset="0"/>
              </a:rPr>
              <a:t>FIXAÇÃO DO NITROGÊNIO ATMOSFÉRICO</a:t>
            </a:r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3200400" y="3733801"/>
            <a:ext cx="129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nos nódulos de raízes de leguminosas</a:t>
            </a:r>
          </a:p>
        </p:txBody>
      </p:sp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2209800" y="5638800"/>
            <a:ext cx="1600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 solo</a:t>
            </a:r>
          </a:p>
        </p:txBody>
      </p:sp>
      <p:sp>
        <p:nvSpPr>
          <p:cNvPr id="53254" name="Rectangle 8"/>
          <p:cNvSpPr>
            <a:spLocks noChangeArrowheads="1"/>
          </p:cNvSpPr>
          <p:nvPr/>
        </p:nvSpPr>
        <p:spPr bwMode="auto">
          <a:xfrm>
            <a:off x="4800600" y="5170489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3</a:t>
            </a:r>
            <a:r>
              <a:rPr lang="pt-BR" altLang="pt-BR" sz="1200" b="1">
                <a:latin typeface="Arial" panose="020B0604020202020204" pitchFamily="34" charset="0"/>
              </a:rPr>
              <a:t> (amônia)</a:t>
            </a:r>
          </a:p>
        </p:txBody>
      </p:sp>
      <p:sp>
        <p:nvSpPr>
          <p:cNvPr id="53255" name="Rectangle 9"/>
          <p:cNvSpPr>
            <a:spLocks noChangeArrowheads="1"/>
          </p:cNvSpPr>
          <p:nvPr/>
        </p:nvSpPr>
        <p:spPr bwMode="auto">
          <a:xfrm>
            <a:off x="6400800" y="4191001"/>
            <a:ext cx="121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 de NH3 por algumas plantas</a:t>
            </a:r>
          </a:p>
        </p:txBody>
      </p:sp>
      <p:sp>
        <p:nvSpPr>
          <p:cNvPr id="53256" name="Rectangle 10"/>
          <p:cNvSpPr>
            <a:spLocks noChangeArrowheads="1"/>
          </p:cNvSpPr>
          <p:nvPr/>
        </p:nvSpPr>
        <p:spPr bwMode="auto">
          <a:xfrm>
            <a:off x="4419601" y="2332038"/>
            <a:ext cx="269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53257" name="Rectangle 11"/>
          <p:cNvSpPr>
            <a:spLocks noChangeArrowheads="1"/>
          </p:cNvSpPr>
          <p:nvPr/>
        </p:nvSpPr>
        <p:spPr bwMode="auto">
          <a:xfrm>
            <a:off x="4343400" y="32766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Excreção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3258" name="Rectangle 12"/>
          <p:cNvSpPr>
            <a:spLocks noChangeArrowheads="1"/>
          </p:cNvSpPr>
          <p:nvPr/>
        </p:nvSpPr>
        <p:spPr bwMode="auto">
          <a:xfrm>
            <a:off x="4191001" y="4673600"/>
            <a:ext cx="157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Decompositores</a:t>
            </a:r>
          </a:p>
        </p:txBody>
      </p:sp>
      <p:sp>
        <p:nvSpPr>
          <p:cNvPr id="53259" name="Rectangle 13"/>
          <p:cNvSpPr>
            <a:spLocks noChangeArrowheads="1"/>
          </p:cNvSpPr>
          <p:nvPr/>
        </p:nvSpPr>
        <p:spPr bwMode="auto">
          <a:xfrm>
            <a:off x="5334000" y="32766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53260" name="Rectangle 14"/>
          <p:cNvSpPr>
            <a:spLocks noChangeArrowheads="1"/>
          </p:cNvSpPr>
          <p:nvPr/>
        </p:nvSpPr>
        <p:spPr bwMode="auto">
          <a:xfrm>
            <a:off x="4953001" y="5943600"/>
            <a:ext cx="1376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Nitrosomonas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3261" name="Rectangle 15"/>
          <p:cNvSpPr>
            <a:spLocks noChangeArrowheads="1"/>
          </p:cNvSpPr>
          <p:nvPr/>
        </p:nvSpPr>
        <p:spPr bwMode="auto">
          <a:xfrm>
            <a:off x="7010400" y="5127625"/>
            <a:ext cx="1047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2</a:t>
            </a:r>
            <a:r>
              <a:rPr lang="pt-BR" altLang="pt-BR" sz="1200" b="1">
                <a:latin typeface="Arial" panose="020B0604020202020204" pitchFamily="34" charset="0"/>
              </a:rPr>
              <a:t> (nitrito)</a:t>
            </a:r>
          </a:p>
        </p:txBody>
      </p:sp>
      <p:sp>
        <p:nvSpPr>
          <p:cNvPr id="53262" name="Rectangle 17"/>
          <p:cNvSpPr>
            <a:spLocks noChangeArrowheads="1"/>
          </p:cNvSpPr>
          <p:nvPr/>
        </p:nvSpPr>
        <p:spPr bwMode="auto">
          <a:xfrm>
            <a:off x="5786438" y="1296988"/>
            <a:ext cx="1389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b="1">
                <a:latin typeface="Arial" panose="020B0604020202020204" pitchFamily="34" charset="0"/>
              </a:rPr>
              <a:t>N</a:t>
            </a:r>
            <a:r>
              <a:rPr lang="pt-BR" altLang="pt-BR" sz="1100" b="1" baseline="-25000">
                <a:latin typeface="Arial" panose="020B0604020202020204" pitchFamily="34" charset="0"/>
              </a:rPr>
              <a:t>2</a:t>
            </a:r>
            <a:r>
              <a:rPr lang="pt-BR" altLang="pt-BR" sz="1100" b="1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127125"/>
            <a:ext cx="6780212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2895600" y="1373189"/>
            <a:ext cx="1752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300" b="1">
                <a:latin typeface="Arial" panose="020B0604020202020204" pitchFamily="34" charset="0"/>
              </a:rPr>
              <a:t>FIXAÇÃO DO NITROGÊNIO ATMOSFÉRICO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3200400" y="3733801"/>
            <a:ext cx="129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nos nódulos de raízes de leguminosas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209800" y="5638800"/>
            <a:ext cx="1600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 solo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800600" y="5170489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3</a:t>
            </a:r>
            <a:r>
              <a:rPr lang="pt-BR" altLang="pt-BR" sz="1200" b="1">
                <a:latin typeface="Arial" panose="020B0604020202020204" pitchFamily="34" charset="0"/>
              </a:rPr>
              <a:t> (amônia)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6400800" y="4191001"/>
            <a:ext cx="121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 de NH3 por algumas plantas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4419601" y="2332038"/>
            <a:ext cx="269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4343400" y="32766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Excreção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4191001" y="4673600"/>
            <a:ext cx="157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Decompositores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5334000" y="32766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4953001" y="5943600"/>
            <a:ext cx="1376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Nitrosomonas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7010400" y="5127625"/>
            <a:ext cx="1047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2</a:t>
            </a:r>
            <a:r>
              <a:rPr lang="pt-BR" altLang="pt-BR" sz="1200" b="1">
                <a:latin typeface="Arial" panose="020B0604020202020204" pitchFamily="34" charset="0"/>
              </a:rPr>
              <a:t> (nitrito)</a:t>
            </a: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7010400" y="3946525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3</a:t>
            </a:r>
            <a:r>
              <a:rPr lang="pt-BR" altLang="pt-BR" sz="1200" b="1">
                <a:latin typeface="Arial" panose="020B0604020202020204" pitchFamily="34" charset="0"/>
              </a:rPr>
              <a:t>(nitrato)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7772401" y="5410200"/>
            <a:ext cx="1457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NITRIFICAÇÃO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8915400" y="4572000"/>
            <a:ext cx="1130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Nitrobacter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5786438" y="1296988"/>
            <a:ext cx="1389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b="1">
                <a:latin typeface="Arial" panose="020B0604020202020204" pitchFamily="34" charset="0"/>
              </a:rPr>
              <a:t>N</a:t>
            </a:r>
            <a:r>
              <a:rPr lang="pt-BR" altLang="pt-BR" sz="1100" b="1" baseline="-25000">
                <a:latin typeface="Arial" panose="020B0604020202020204" pitchFamily="34" charset="0"/>
              </a:rPr>
              <a:t>2</a:t>
            </a:r>
            <a:r>
              <a:rPr lang="pt-BR" altLang="pt-BR" sz="1100" b="1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55314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127125"/>
            <a:ext cx="6780212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2895600" y="1373189"/>
            <a:ext cx="1752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300" b="1">
                <a:latin typeface="Arial" panose="020B0604020202020204" pitchFamily="34" charset="0"/>
              </a:rPr>
              <a:t>FIXAÇÃO DO NITROGÊNIO ATMOSFÉRICO</a:t>
            </a:r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3200400" y="3733801"/>
            <a:ext cx="129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nos nódulos de raízes de leguminosas</a:t>
            </a: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2209800" y="5638800"/>
            <a:ext cx="1600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 solo</a:t>
            </a:r>
          </a:p>
        </p:txBody>
      </p:sp>
      <p:sp>
        <p:nvSpPr>
          <p:cNvPr id="57350" name="Rectangle 8"/>
          <p:cNvSpPr>
            <a:spLocks noChangeArrowheads="1"/>
          </p:cNvSpPr>
          <p:nvPr/>
        </p:nvSpPr>
        <p:spPr bwMode="auto">
          <a:xfrm>
            <a:off x="4800600" y="5170489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3</a:t>
            </a:r>
            <a:r>
              <a:rPr lang="pt-BR" altLang="pt-BR" sz="1200" b="1">
                <a:latin typeface="Arial" panose="020B0604020202020204" pitchFamily="34" charset="0"/>
              </a:rPr>
              <a:t> (amônia)</a:t>
            </a:r>
          </a:p>
        </p:txBody>
      </p:sp>
      <p:sp>
        <p:nvSpPr>
          <p:cNvPr id="57351" name="Rectangle 9"/>
          <p:cNvSpPr>
            <a:spLocks noChangeArrowheads="1"/>
          </p:cNvSpPr>
          <p:nvPr/>
        </p:nvSpPr>
        <p:spPr bwMode="auto">
          <a:xfrm>
            <a:off x="6400800" y="4191001"/>
            <a:ext cx="121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 de NH3 por algumas plantas</a:t>
            </a:r>
          </a:p>
        </p:txBody>
      </p:sp>
      <p:sp>
        <p:nvSpPr>
          <p:cNvPr id="57352" name="Rectangle 10"/>
          <p:cNvSpPr>
            <a:spLocks noChangeArrowheads="1"/>
          </p:cNvSpPr>
          <p:nvPr/>
        </p:nvSpPr>
        <p:spPr bwMode="auto">
          <a:xfrm>
            <a:off x="4419601" y="2332038"/>
            <a:ext cx="269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57353" name="Rectangle 11"/>
          <p:cNvSpPr>
            <a:spLocks noChangeArrowheads="1"/>
          </p:cNvSpPr>
          <p:nvPr/>
        </p:nvSpPr>
        <p:spPr bwMode="auto">
          <a:xfrm>
            <a:off x="4343400" y="32766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Excreção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7354" name="Rectangle 12"/>
          <p:cNvSpPr>
            <a:spLocks noChangeArrowheads="1"/>
          </p:cNvSpPr>
          <p:nvPr/>
        </p:nvSpPr>
        <p:spPr bwMode="auto">
          <a:xfrm>
            <a:off x="4191001" y="4673600"/>
            <a:ext cx="157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Decompositores</a:t>
            </a:r>
          </a:p>
        </p:txBody>
      </p:sp>
      <p:sp>
        <p:nvSpPr>
          <p:cNvPr id="57355" name="Rectangle 13"/>
          <p:cNvSpPr>
            <a:spLocks noChangeArrowheads="1"/>
          </p:cNvSpPr>
          <p:nvPr/>
        </p:nvSpPr>
        <p:spPr bwMode="auto">
          <a:xfrm>
            <a:off x="5334000" y="32766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57356" name="Rectangle 15"/>
          <p:cNvSpPr>
            <a:spLocks noChangeArrowheads="1"/>
          </p:cNvSpPr>
          <p:nvPr/>
        </p:nvSpPr>
        <p:spPr bwMode="auto">
          <a:xfrm>
            <a:off x="4953001" y="5943600"/>
            <a:ext cx="1376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Nitrosomonas</a:t>
            </a:r>
          </a:p>
        </p:txBody>
      </p:sp>
      <p:sp>
        <p:nvSpPr>
          <p:cNvPr id="57357" name="Rectangle 16"/>
          <p:cNvSpPr>
            <a:spLocks noChangeArrowheads="1"/>
          </p:cNvSpPr>
          <p:nvPr/>
        </p:nvSpPr>
        <p:spPr bwMode="auto">
          <a:xfrm>
            <a:off x="7010400" y="5127625"/>
            <a:ext cx="1047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2</a:t>
            </a:r>
            <a:r>
              <a:rPr lang="pt-BR" altLang="pt-BR" sz="1200" b="1">
                <a:latin typeface="Arial" panose="020B0604020202020204" pitchFamily="34" charset="0"/>
              </a:rPr>
              <a:t> (nitrito)</a:t>
            </a:r>
          </a:p>
        </p:txBody>
      </p:sp>
      <p:sp>
        <p:nvSpPr>
          <p:cNvPr id="57358" name="Rectangle 17"/>
          <p:cNvSpPr>
            <a:spLocks noChangeArrowheads="1"/>
          </p:cNvSpPr>
          <p:nvPr/>
        </p:nvSpPr>
        <p:spPr bwMode="auto">
          <a:xfrm>
            <a:off x="7010400" y="3946525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3</a:t>
            </a:r>
            <a:r>
              <a:rPr lang="pt-BR" altLang="pt-BR" sz="1200" b="1">
                <a:latin typeface="Arial" panose="020B0604020202020204" pitchFamily="34" charset="0"/>
              </a:rPr>
              <a:t>(nitrato)</a:t>
            </a:r>
          </a:p>
        </p:txBody>
      </p:sp>
      <p:sp>
        <p:nvSpPr>
          <p:cNvPr id="57359" name="Rectangle 18"/>
          <p:cNvSpPr>
            <a:spLocks noChangeArrowheads="1"/>
          </p:cNvSpPr>
          <p:nvPr/>
        </p:nvSpPr>
        <p:spPr bwMode="auto">
          <a:xfrm>
            <a:off x="7772401" y="5410200"/>
            <a:ext cx="1457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NITRIFICAÇÃO</a:t>
            </a:r>
          </a:p>
        </p:txBody>
      </p:sp>
      <p:sp>
        <p:nvSpPr>
          <p:cNvPr id="57360" name="Rectangle 19"/>
          <p:cNvSpPr>
            <a:spLocks noChangeArrowheads="1"/>
          </p:cNvSpPr>
          <p:nvPr/>
        </p:nvSpPr>
        <p:spPr bwMode="auto">
          <a:xfrm>
            <a:off x="8915400" y="4572000"/>
            <a:ext cx="1130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Nitrobacter</a:t>
            </a:r>
          </a:p>
        </p:txBody>
      </p:sp>
      <p:sp>
        <p:nvSpPr>
          <p:cNvPr id="57361" name="Rectangle 20"/>
          <p:cNvSpPr>
            <a:spLocks noChangeArrowheads="1"/>
          </p:cNvSpPr>
          <p:nvPr/>
        </p:nvSpPr>
        <p:spPr bwMode="auto">
          <a:xfrm>
            <a:off x="6400801" y="3073400"/>
            <a:ext cx="2055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 pelas raízes</a:t>
            </a:r>
          </a:p>
        </p:txBody>
      </p:sp>
      <p:sp>
        <p:nvSpPr>
          <p:cNvPr id="57362" name="Rectangle 21"/>
          <p:cNvSpPr>
            <a:spLocks noChangeArrowheads="1"/>
          </p:cNvSpPr>
          <p:nvPr/>
        </p:nvSpPr>
        <p:spPr bwMode="auto">
          <a:xfrm>
            <a:off x="5786438" y="1296988"/>
            <a:ext cx="1389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b="1">
                <a:latin typeface="Arial" panose="020B0604020202020204" pitchFamily="34" charset="0"/>
              </a:rPr>
              <a:t>N</a:t>
            </a:r>
            <a:r>
              <a:rPr lang="pt-BR" altLang="pt-BR" sz="1100" b="1" baseline="-25000">
                <a:latin typeface="Arial" panose="020B0604020202020204" pitchFamily="34" charset="0"/>
              </a:rPr>
              <a:t>2</a:t>
            </a:r>
            <a:r>
              <a:rPr lang="pt-BR" altLang="pt-BR" sz="1100" b="1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57363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25539"/>
            <a:ext cx="67818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8763000" y="3581400"/>
            <a:ext cx="1581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desnitrificantes</a:t>
            </a: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2895600" y="1373189"/>
            <a:ext cx="1752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300" b="1">
                <a:latin typeface="Arial" panose="020B0604020202020204" pitchFamily="34" charset="0"/>
              </a:rPr>
              <a:t>FIXAÇÃO DO NITROGÊNIO ATMOSFÉRICO</a:t>
            </a:r>
          </a:p>
        </p:txBody>
      </p:sp>
      <p:sp>
        <p:nvSpPr>
          <p:cNvPr id="59397" name="Rectangle 7"/>
          <p:cNvSpPr>
            <a:spLocks noChangeArrowheads="1"/>
          </p:cNvSpPr>
          <p:nvPr/>
        </p:nvSpPr>
        <p:spPr bwMode="auto">
          <a:xfrm>
            <a:off x="6629400" y="1524000"/>
            <a:ext cx="1824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DESNITRIFICAÇÃO</a:t>
            </a:r>
          </a:p>
        </p:txBody>
      </p:sp>
      <p:sp>
        <p:nvSpPr>
          <p:cNvPr id="59398" name="Rectangle 8"/>
          <p:cNvSpPr>
            <a:spLocks noChangeArrowheads="1"/>
          </p:cNvSpPr>
          <p:nvPr/>
        </p:nvSpPr>
        <p:spPr bwMode="auto">
          <a:xfrm>
            <a:off x="4419601" y="2332038"/>
            <a:ext cx="2695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4343400" y="32766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Excreção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5334000" y="32766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59401" name="Rectangle 11"/>
          <p:cNvSpPr>
            <a:spLocks noChangeArrowheads="1"/>
          </p:cNvSpPr>
          <p:nvPr/>
        </p:nvSpPr>
        <p:spPr bwMode="auto">
          <a:xfrm>
            <a:off x="7772401" y="5410200"/>
            <a:ext cx="1457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NITRIFICAÇÃO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9402" name="Rectangle 12"/>
          <p:cNvSpPr>
            <a:spLocks noChangeArrowheads="1"/>
          </p:cNvSpPr>
          <p:nvPr/>
        </p:nvSpPr>
        <p:spPr bwMode="auto">
          <a:xfrm>
            <a:off x="4953001" y="5943600"/>
            <a:ext cx="1376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Nitrosomonas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59403" name="Rectangle 13"/>
          <p:cNvSpPr>
            <a:spLocks noChangeArrowheads="1"/>
          </p:cNvSpPr>
          <p:nvPr/>
        </p:nvSpPr>
        <p:spPr bwMode="auto">
          <a:xfrm>
            <a:off x="2209800" y="5638800"/>
            <a:ext cx="1600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 solo</a:t>
            </a:r>
          </a:p>
        </p:txBody>
      </p:sp>
      <p:sp>
        <p:nvSpPr>
          <p:cNvPr id="59404" name="Rectangle 14"/>
          <p:cNvSpPr>
            <a:spLocks noChangeArrowheads="1"/>
          </p:cNvSpPr>
          <p:nvPr/>
        </p:nvSpPr>
        <p:spPr bwMode="auto">
          <a:xfrm>
            <a:off x="7010400" y="5127625"/>
            <a:ext cx="1047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2</a:t>
            </a:r>
            <a:r>
              <a:rPr lang="pt-BR" altLang="pt-BR" sz="1200" b="1">
                <a:latin typeface="Arial" panose="020B0604020202020204" pitchFamily="34" charset="0"/>
              </a:rPr>
              <a:t> (nitrito)</a:t>
            </a:r>
          </a:p>
        </p:txBody>
      </p:sp>
      <p:sp>
        <p:nvSpPr>
          <p:cNvPr id="59405" name="Rectangle 15"/>
          <p:cNvSpPr>
            <a:spLocks noChangeArrowheads="1"/>
          </p:cNvSpPr>
          <p:nvPr/>
        </p:nvSpPr>
        <p:spPr bwMode="auto">
          <a:xfrm>
            <a:off x="4800600" y="5170489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3</a:t>
            </a:r>
            <a:r>
              <a:rPr lang="pt-BR" altLang="pt-BR" sz="1200" b="1">
                <a:latin typeface="Arial" panose="020B0604020202020204" pitchFamily="34" charset="0"/>
              </a:rPr>
              <a:t> (amônia)</a:t>
            </a:r>
          </a:p>
        </p:txBody>
      </p:sp>
      <p:sp>
        <p:nvSpPr>
          <p:cNvPr id="59406" name="Rectangle 16"/>
          <p:cNvSpPr>
            <a:spLocks noChangeArrowheads="1"/>
          </p:cNvSpPr>
          <p:nvPr/>
        </p:nvSpPr>
        <p:spPr bwMode="auto">
          <a:xfrm>
            <a:off x="7010400" y="3946525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NO</a:t>
            </a:r>
            <a:r>
              <a:rPr lang="pt-BR" altLang="pt-BR" sz="1200" b="1" baseline="-25000">
                <a:latin typeface="Arial" panose="020B0604020202020204" pitchFamily="34" charset="0"/>
              </a:rPr>
              <a:t>3</a:t>
            </a:r>
            <a:r>
              <a:rPr lang="pt-BR" altLang="pt-BR" sz="1200" b="1">
                <a:latin typeface="Arial" panose="020B0604020202020204" pitchFamily="34" charset="0"/>
              </a:rPr>
              <a:t>(nitrato)</a:t>
            </a:r>
          </a:p>
        </p:txBody>
      </p:sp>
      <p:sp>
        <p:nvSpPr>
          <p:cNvPr id="59407" name="Rectangle 17"/>
          <p:cNvSpPr>
            <a:spLocks noChangeArrowheads="1"/>
          </p:cNvSpPr>
          <p:nvPr/>
        </p:nvSpPr>
        <p:spPr bwMode="auto">
          <a:xfrm>
            <a:off x="8915400" y="4572000"/>
            <a:ext cx="1130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Nitrobacter</a:t>
            </a:r>
          </a:p>
        </p:txBody>
      </p:sp>
      <p:sp>
        <p:nvSpPr>
          <p:cNvPr id="59408" name="Rectangle 18"/>
          <p:cNvSpPr>
            <a:spLocks noChangeArrowheads="1"/>
          </p:cNvSpPr>
          <p:nvPr/>
        </p:nvSpPr>
        <p:spPr bwMode="auto">
          <a:xfrm>
            <a:off x="6400800" y="4191001"/>
            <a:ext cx="121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 de NH3 por algumas plantas</a:t>
            </a:r>
          </a:p>
        </p:txBody>
      </p:sp>
      <p:sp>
        <p:nvSpPr>
          <p:cNvPr id="59409" name="Rectangle 19"/>
          <p:cNvSpPr>
            <a:spLocks noChangeArrowheads="1"/>
          </p:cNvSpPr>
          <p:nvPr/>
        </p:nvSpPr>
        <p:spPr bwMode="auto">
          <a:xfrm>
            <a:off x="4191001" y="4673600"/>
            <a:ext cx="157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Decompositores</a:t>
            </a:r>
          </a:p>
        </p:txBody>
      </p:sp>
      <p:sp>
        <p:nvSpPr>
          <p:cNvPr id="59410" name="Rectangle 20"/>
          <p:cNvSpPr>
            <a:spLocks noChangeArrowheads="1"/>
          </p:cNvSpPr>
          <p:nvPr/>
        </p:nvSpPr>
        <p:spPr bwMode="auto">
          <a:xfrm>
            <a:off x="3200400" y="3733801"/>
            <a:ext cx="129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nos nódulos de raízes de leguminosas</a:t>
            </a:r>
          </a:p>
        </p:txBody>
      </p:sp>
      <p:sp>
        <p:nvSpPr>
          <p:cNvPr id="59411" name="Rectangle 21"/>
          <p:cNvSpPr>
            <a:spLocks noChangeArrowheads="1"/>
          </p:cNvSpPr>
          <p:nvPr/>
        </p:nvSpPr>
        <p:spPr bwMode="auto">
          <a:xfrm>
            <a:off x="6400801" y="3073400"/>
            <a:ext cx="2055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 pelas raízes</a:t>
            </a:r>
          </a:p>
        </p:txBody>
      </p:sp>
      <p:sp>
        <p:nvSpPr>
          <p:cNvPr id="59412" name="Rectangle 22"/>
          <p:cNvSpPr>
            <a:spLocks noChangeArrowheads="1"/>
          </p:cNvSpPr>
          <p:nvPr/>
        </p:nvSpPr>
        <p:spPr bwMode="auto">
          <a:xfrm>
            <a:off x="5786438" y="1296988"/>
            <a:ext cx="1389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b="1">
                <a:latin typeface="Arial" panose="020B0604020202020204" pitchFamily="34" charset="0"/>
              </a:rPr>
              <a:t>N</a:t>
            </a:r>
            <a:r>
              <a:rPr lang="pt-BR" altLang="pt-BR" sz="1100" b="1" baseline="-25000">
                <a:latin typeface="Arial" panose="020B0604020202020204" pitchFamily="34" charset="0"/>
              </a:rPr>
              <a:t>2</a:t>
            </a:r>
            <a:r>
              <a:rPr lang="pt-BR" altLang="pt-BR" sz="1100" b="1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59413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rhizob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897438"/>
            <a:ext cx="219075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143250" y="1"/>
            <a:ext cx="5545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latin typeface="Tahoma" panose="020B0604030504040204" pitchFamily="34" charset="0"/>
              </a:rPr>
              <a:t>NÓDULOS DE BACTÉRIAS EM LEGUMINOSAS</a:t>
            </a:r>
          </a:p>
        </p:txBody>
      </p:sp>
      <p:pic>
        <p:nvPicPr>
          <p:cNvPr id="61444" name="Picture 4" descr="rh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038476"/>
            <a:ext cx="464343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rhizobium-nodul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81076"/>
            <a:ext cx="4500563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rhizob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052513"/>
            <a:ext cx="442753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9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520826"/>
            <a:ext cx="32607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4724401" y="1698625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Solo</a:t>
            </a:r>
          </a:p>
        </p:txBody>
      </p:sp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4343400" y="2590801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Pêlo absorvente</a:t>
            </a:r>
          </a:p>
        </p:txBody>
      </p:sp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1828801" y="2613025"/>
            <a:ext cx="1965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Raiz de leguminosa</a:t>
            </a:r>
          </a:p>
        </p:txBody>
      </p:sp>
      <p:sp>
        <p:nvSpPr>
          <p:cNvPr id="62470" name="Rectangle 8"/>
          <p:cNvSpPr>
            <a:spLocks noChangeArrowheads="1"/>
          </p:cNvSpPr>
          <p:nvPr/>
        </p:nvSpPr>
        <p:spPr bwMode="auto">
          <a:xfrm>
            <a:off x="3429001" y="1470026"/>
            <a:ext cx="1141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Bactérias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Rhizobium</a:t>
            </a:r>
          </a:p>
        </p:txBody>
      </p:sp>
      <p:sp>
        <p:nvSpPr>
          <p:cNvPr id="62471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520826"/>
            <a:ext cx="32607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5" descr="Figur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192589"/>
            <a:ext cx="32607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6"/>
          <p:cNvSpPr>
            <a:spLocks noChangeArrowheads="1"/>
          </p:cNvSpPr>
          <p:nvPr/>
        </p:nvSpPr>
        <p:spPr bwMode="auto">
          <a:xfrm>
            <a:off x="4724401" y="1698625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Solo</a:t>
            </a:r>
          </a:p>
        </p:txBody>
      </p:sp>
      <p:sp>
        <p:nvSpPr>
          <p:cNvPr id="64517" name="Rectangle 7"/>
          <p:cNvSpPr>
            <a:spLocks noChangeArrowheads="1"/>
          </p:cNvSpPr>
          <p:nvPr/>
        </p:nvSpPr>
        <p:spPr bwMode="auto">
          <a:xfrm>
            <a:off x="4343400" y="2590801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Pêlo absorvente</a:t>
            </a:r>
          </a:p>
        </p:txBody>
      </p:sp>
      <p:sp>
        <p:nvSpPr>
          <p:cNvPr id="64518" name="Rectangle 8"/>
          <p:cNvSpPr>
            <a:spLocks noChangeArrowheads="1"/>
          </p:cNvSpPr>
          <p:nvPr/>
        </p:nvSpPr>
        <p:spPr bwMode="auto">
          <a:xfrm>
            <a:off x="1828801" y="2613025"/>
            <a:ext cx="1965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Raiz de leguminosa</a:t>
            </a:r>
          </a:p>
        </p:txBody>
      </p:sp>
      <p:sp>
        <p:nvSpPr>
          <p:cNvPr id="64519" name="Rectangle 9"/>
          <p:cNvSpPr>
            <a:spLocks noChangeArrowheads="1"/>
          </p:cNvSpPr>
          <p:nvPr/>
        </p:nvSpPr>
        <p:spPr bwMode="auto">
          <a:xfrm>
            <a:off x="3429001" y="1470026"/>
            <a:ext cx="1141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Bactérias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Rhizobium</a:t>
            </a:r>
          </a:p>
        </p:txBody>
      </p:sp>
      <p:sp>
        <p:nvSpPr>
          <p:cNvPr id="64520" name="Rectangle 10"/>
          <p:cNvSpPr>
            <a:spLocks noChangeArrowheads="1"/>
          </p:cNvSpPr>
          <p:nvPr/>
        </p:nvSpPr>
        <p:spPr bwMode="auto">
          <a:xfrm>
            <a:off x="3657601" y="4265614"/>
            <a:ext cx="16748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Penetração das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bactérias na raiz</a:t>
            </a:r>
          </a:p>
        </p:txBody>
      </p:sp>
      <p:sp>
        <p:nvSpPr>
          <p:cNvPr id="64521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4" y="1520826"/>
            <a:ext cx="32607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4" descr="Figur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520826"/>
            <a:ext cx="32607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5" descr="Figura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192589"/>
            <a:ext cx="32607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7"/>
          <p:cNvSpPr>
            <a:spLocks noChangeArrowheads="1"/>
          </p:cNvSpPr>
          <p:nvPr/>
        </p:nvSpPr>
        <p:spPr bwMode="auto">
          <a:xfrm>
            <a:off x="7848600" y="1446214"/>
            <a:ext cx="2159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Rhizobium no interior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da célula da raiz</a:t>
            </a:r>
          </a:p>
        </p:txBody>
      </p:sp>
      <p:sp>
        <p:nvSpPr>
          <p:cNvPr id="66566" name="Rectangle 8"/>
          <p:cNvSpPr>
            <a:spLocks noChangeArrowheads="1"/>
          </p:cNvSpPr>
          <p:nvPr/>
        </p:nvSpPr>
        <p:spPr bwMode="auto">
          <a:xfrm>
            <a:off x="4724401" y="1698625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Solo</a:t>
            </a:r>
          </a:p>
        </p:txBody>
      </p:sp>
      <p:sp>
        <p:nvSpPr>
          <p:cNvPr id="66567" name="Rectangle 9"/>
          <p:cNvSpPr>
            <a:spLocks noChangeArrowheads="1"/>
          </p:cNvSpPr>
          <p:nvPr/>
        </p:nvSpPr>
        <p:spPr bwMode="auto">
          <a:xfrm>
            <a:off x="4343400" y="2590801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Pêlo absorvente</a:t>
            </a:r>
          </a:p>
        </p:txBody>
      </p:sp>
      <p:sp>
        <p:nvSpPr>
          <p:cNvPr id="66568" name="Rectangle 10"/>
          <p:cNvSpPr>
            <a:spLocks noChangeArrowheads="1"/>
          </p:cNvSpPr>
          <p:nvPr/>
        </p:nvSpPr>
        <p:spPr bwMode="auto">
          <a:xfrm>
            <a:off x="1828801" y="2613025"/>
            <a:ext cx="1965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Raiz de leguminosa</a:t>
            </a:r>
          </a:p>
        </p:txBody>
      </p:sp>
      <p:sp>
        <p:nvSpPr>
          <p:cNvPr id="66569" name="Rectangle 11"/>
          <p:cNvSpPr>
            <a:spLocks noChangeArrowheads="1"/>
          </p:cNvSpPr>
          <p:nvPr/>
        </p:nvSpPr>
        <p:spPr bwMode="auto">
          <a:xfrm>
            <a:off x="3429001" y="1470026"/>
            <a:ext cx="1141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Bactérias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Rhizobium</a:t>
            </a:r>
          </a:p>
        </p:txBody>
      </p:sp>
      <p:sp>
        <p:nvSpPr>
          <p:cNvPr id="66570" name="Rectangle 12"/>
          <p:cNvSpPr>
            <a:spLocks noChangeArrowheads="1"/>
          </p:cNvSpPr>
          <p:nvPr/>
        </p:nvSpPr>
        <p:spPr bwMode="auto">
          <a:xfrm>
            <a:off x="3657601" y="4265614"/>
            <a:ext cx="16748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Penetração das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bactérias na raiz</a:t>
            </a:r>
          </a:p>
        </p:txBody>
      </p:sp>
      <p:sp>
        <p:nvSpPr>
          <p:cNvPr id="66571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6" descr="Image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2362201" y="2590800"/>
            <a:ext cx="7019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7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FOTOSSÍNTESE</a:t>
            </a:r>
          </a:p>
        </p:txBody>
      </p:sp>
    </p:spTree>
    <p:extLst>
      <p:ext uri="{BB962C8B-B14F-4D97-AF65-F5344CB8AC3E}">
        <p14:creationId xmlns:p14="http://schemas.microsoft.com/office/powerpoint/2010/main" val="18048199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6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524001"/>
            <a:ext cx="32607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Figur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57663"/>
            <a:ext cx="32639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5" descr="Figura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1"/>
            <a:ext cx="32639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7" descr="Figura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191001"/>
            <a:ext cx="32496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Rectangle 9"/>
          <p:cNvSpPr>
            <a:spLocks noChangeArrowheads="1"/>
          </p:cNvSpPr>
          <p:nvPr/>
        </p:nvSpPr>
        <p:spPr bwMode="auto">
          <a:xfrm>
            <a:off x="3429001" y="1470026"/>
            <a:ext cx="1141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Bactérias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Rhizobium</a:t>
            </a:r>
          </a:p>
        </p:txBody>
      </p:sp>
      <p:sp>
        <p:nvSpPr>
          <p:cNvPr id="68615" name="Rectangle 10"/>
          <p:cNvSpPr>
            <a:spLocks noChangeArrowheads="1"/>
          </p:cNvSpPr>
          <p:nvPr/>
        </p:nvSpPr>
        <p:spPr bwMode="auto">
          <a:xfrm>
            <a:off x="4724401" y="1698625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Solo</a:t>
            </a:r>
          </a:p>
        </p:txBody>
      </p:sp>
      <p:sp>
        <p:nvSpPr>
          <p:cNvPr id="68616" name="Rectangle 11"/>
          <p:cNvSpPr>
            <a:spLocks noChangeArrowheads="1"/>
          </p:cNvSpPr>
          <p:nvPr/>
        </p:nvSpPr>
        <p:spPr bwMode="auto">
          <a:xfrm>
            <a:off x="1828801" y="2613025"/>
            <a:ext cx="1965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Raiz de leguminosa</a:t>
            </a:r>
          </a:p>
        </p:txBody>
      </p:sp>
      <p:sp>
        <p:nvSpPr>
          <p:cNvPr id="68617" name="Rectangle 12"/>
          <p:cNvSpPr>
            <a:spLocks noChangeArrowheads="1"/>
          </p:cNvSpPr>
          <p:nvPr/>
        </p:nvSpPr>
        <p:spPr bwMode="auto">
          <a:xfrm>
            <a:off x="4343400" y="2590801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Pêlo absorvente</a:t>
            </a:r>
          </a:p>
        </p:txBody>
      </p:sp>
      <p:sp>
        <p:nvSpPr>
          <p:cNvPr id="68618" name="Rectangle 13"/>
          <p:cNvSpPr>
            <a:spLocks noChangeArrowheads="1"/>
          </p:cNvSpPr>
          <p:nvPr/>
        </p:nvSpPr>
        <p:spPr bwMode="auto">
          <a:xfrm>
            <a:off x="3657601" y="4265614"/>
            <a:ext cx="16748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Penetração das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bactérias na raiz</a:t>
            </a:r>
          </a:p>
        </p:txBody>
      </p:sp>
      <p:sp>
        <p:nvSpPr>
          <p:cNvPr id="68619" name="Rectangle 14"/>
          <p:cNvSpPr>
            <a:spLocks noChangeArrowheads="1"/>
          </p:cNvSpPr>
          <p:nvPr/>
        </p:nvSpPr>
        <p:spPr bwMode="auto">
          <a:xfrm>
            <a:off x="7848600" y="1446214"/>
            <a:ext cx="2159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Rhizobium no interior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da célula da raiz</a:t>
            </a:r>
          </a:p>
        </p:txBody>
      </p:sp>
      <p:sp>
        <p:nvSpPr>
          <p:cNvPr id="68620" name="Rectangle 15"/>
          <p:cNvSpPr>
            <a:spLocks noChangeArrowheads="1"/>
          </p:cNvSpPr>
          <p:nvPr/>
        </p:nvSpPr>
        <p:spPr bwMode="auto">
          <a:xfrm>
            <a:off x="7467601" y="5432426"/>
            <a:ext cx="2136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Arial" panose="020B0604020202020204" pitchFamily="34" charset="0"/>
              </a:rPr>
              <a:t>Nódulo formado por </a:t>
            </a:r>
            <a:br>
              <a:rPr lang="pt-BR" altLang="pt-BR" sz="1600">
                <a:latin typeface="Arial" panose="020B0604020202020204" pitchFamily="34" charset="0"/>
              </a:rPr>
            </a:br>
            <a:r>
              <a:rPr lang="pt-BR" altLang="pt-BR" sz="1600">
                <a:latin typeface="Arial" panose="020B0604020202020204" pitchFamily="34" charset="0"/>
              </a:rPr>
              <a:t>células com bactérias</a:t>
            </a:r>
          </a:p>
        </p:txBody>
      </p:sp>
      <p:sp>
        <p:nvSpPr>
          <p:cNvPr id="68621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5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892300" y="908051"/>
          <a:ext cx="8351838" cy="4777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773"/>
                <a:gridCol w="1655968"/>
                <a:gridCol w="1454969"/>
                <a:gridCol w="1496974"/>
                <a:gridCol w="1844154"/>
              </a:tblGrid>
              <a:tr h="382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2007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2018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2019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2022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65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ECOLOGIA - 1º./3º.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76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FISIOLOGIA HUMANA – 3º.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382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CITOLOGIA - 1º.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765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TAXONOMIA + SAÚDE - 2º.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5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941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GENÉTICA - 3º. </a:t>
                      </a:r>
                      <a:r>
                        <a:rPr lang="pt-BR" sz="1200" dirty="0">
                          <a:effectLst/>
                        </a:rPr>
                        <a:t>(MOLECULAR OU MENDELIANA)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  <a:tr h="382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EVOLUÇÃO -3º.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/>
                </a:tc>
              </a:tr>
            </a:tbl>
          </a:graphicData>
        </a:graphic>
      </p:graphicFrame>
      <p:sp>
        <p:nvSpPr>
          <p:cNvPr id="71732" name="Rectangle 1"/>
          <p:cNvSpPr>
            <a:spLocks noChangeArrowheads="1"/>
          </p:cNvSpPr>
          <p:nvPr/>
        </p:nvSpPr>
        <p:spPr bwMode="auto">
          <a:xfrm>
            <a:off x="1919289" y="188914"/>
            <a:ext cx="5616575" cy="554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t-BR" altLang="pt-BR" sz="3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ENEM</a:t>
            </a:r>
            <a:r>
              <a:rPr lang="pt-BR" altLang="pt-BR" sz="3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BR" altLang="pt-BR" sz="3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BIOLOGIA – QUESTÕES</a:t>
            </a:r>
            <a:endParaRPr lang="pt-BR" altLang="pt-BR" sz="3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8914"/>
            <a:ext cx="87852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15"/>
          <p:cNvSpPr txBox="1">
            <a:spLocks noChangeArrowheads="1"/>
          </p:cNvSpPr>
          <p:nvPr/>
        </p:nvSpPr>
        <p:spPr bwMode="auto">
          <a:xfrm>
            <a:off x="6456364" y="5732464"/>
            <a:ext cx="3240087" cy="5857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- 2022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 rot="10800000">
            <a:off x="3143672" y="5788395"/>
            <a:ext cx="504056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4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Imagem 1"/>
          <p:cNvSpPr>
            <a:spLocks noChangeAspect="1"/>
          </p:cNvSpPr>
          <p:nvPr/>
        </p:nvSpPr>
        <p:spPr bwMode="auto">
          <a:xfrm>
            <a:off x="1847850" y="1025526"/>
            <a:ext cx="83327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75779" name="Text Box 15"/>
          <p:cNvSpPr txBox="1">
            <a:spLocks noChangeArrowheads="1"/>
          </p:cNvSpPr>
          <p:nvPr/>
        </p:nvSpPr>
        <p:spPr bwMode="auto">
          <a:xfrm>
            <a:off x="1847850" y="260350"/>
            <a:ext cx="3240088" cy="5857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Chuva Ácida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sp>
        <p:nvSpPr>
          <p:cNvPr id="75780" name="Imagem 1"/>
          <p:cNvSpPr>
            <a:spLocks noChangeAspect="1"/>
          </p:cNvSpPr>
          <p:nvPr/>
        </p:nvSpPr>
        <p:spPr bwMode="auto">
          <a:xfrm>
            <a:off x="1847850" y="1025525"/>
            <a:ext cx="8332788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75781" name="Imagem 1"/>
          <p:cNvSpPr>
            <a:spLocks noChangeAspect="1"/>
          </p:cNvSpPr>
          <p:nvPr/>
        </p:nvSpPr>
        <p:spPr bwMode="auto">
          <a:xfrm>
            <a:off x="1776413" y="1025525"/>
            <a:ext cx="84963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pt-BR" altLang="pt-BR"/>
          </a:p>
        </p:txBody>
      </p:sp>
      <p:pic>
        <p:nvPicPr>
          <p:cNvPr id="7578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998539"/>
            <a:ext cx="8480425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6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3143250" y="5876926"/>
            <a:ext cx="215900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782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88914"/>
            <a:ext cx="8785225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15"/>
          <p:cNvSpPr txBox="1">
            <a:spLocks noChangeArrowheads="1"/>
          </p:cNvSpPr>
          <p:nvPr/>
        </p:nvSpPr>
        <p:spPr bwMode="auto">
          <a:xfrm>
            <a:off x="6743700" y="5951538"/>
            <a:ext cx="3240088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- 2019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1667508" y="6063113"/>
            <a:ext cx="21602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2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5"/>
          <p:cNvSpPr txBox="1">
            <a:spLocks noChangeArrowheads="1"/>
          </p:cNvSpPr>
          <p:nvPr/>
        </p:nvSpPr>
        <p:spPr bwMode="auto">
          <a:xfrm>
            <a:off x="6888164" y="6065838"/>
            <a:ext cx="3240087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- 2019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pic>
        <p:nvPicPr>
          <p:cNvPr id="79875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52401"/>
            <a:ext cx="8713787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1703512" y="4941168"/>
            <a:ext cx="21602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5"/>
          <p:cNvSpPr txBox="1">
            <a:spLocks noChangeArrowheads="1"/>
          </p:cNvSpPr>
          <p:nvPr/>
        </p:nvSpPr>
        <p:spPr bwMode="auto">
          <a:xfrm>
            <a:off x="6888164" y="6065838"/>
            <a:ext cx="3240087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- 2018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1703512" y="4941168"/>
            <a:ext cx="21602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8192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65088"/>
            <a:ext cx="8745537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direita 5"/>
          <p:cNvSpPr/>
          <p:nvPr/>
        </p:nvSpPr>
        <p:spPr>
          <a:xfrm rot="10800000">
            <a:off x="2351584" y="5332040"/>
            <a:ext cx="57606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3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68264"/>
            <a:ext cx="8734425" cy="63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ta para a direita 7"/>
          <p:cNvSpPr/>
          <p:nvPr/>
        </p:nvSpPr>
        <p:spPr>
          <a:xfrm rot="10800000">
            <a:off x="4727848" y="4941168"/>
            <a:ext cx="57606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3974" name="Text Box 15"/>
          <p:cNvSpPr txBox="1">
            <a:spLocks noChangeArrowheads="1"/>
          </p:cNvSpPr>
          <p:nvPr/>
        </p:nvSpPr>
        <p:spPr bwMode="auto">
          <a:xfrm>
            <a:off x="7032625" y="5589588"/>
            <a:ext cx="3240088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- 2018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0"/>
            <a:ext cx="89169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15"/>
          <p:cNvSpPr txBox="1">
            <a:spLocks noChangeArrowheads="1"/>
          </p:cNvSpPr>
          <p:nvPr/>
        </p:nvSpPr>
        <p:spPr bwMode="auto">
          <a:xfrm>
            <a:off x="6743700" y="5808663"/>
            <a:ext cx="3240088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- 2018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 rot="10800000">
            <a:off x="2423592" y="6334131"/>
            <a:ext cx="57606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0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otoss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5"/>
          <p:cNvSpPr txBox="1">
            <a:spLocks noChangeArrowheads="1"/>
          </p:cNvSpPr>
          <p:nvPr/>
        </p:nvSpPr>
        <p:spPr bwMode="auto">
          <a:xfrm>
            <a:off x="7032625" y="5946775"/>
            <a:ext cx="3240088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- 2018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pic>
        <p:nvPicPr>
          <p:cNvPr id="8806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1126"/>
            <a:ext cx="8856663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 rot="10800000">
            <a:off x="8076083" y="4293096"/>
            <a:ext cx="57606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7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5"/>
          <p:cNvSpPr txBox="1">
            <a:spLocks noChangeArrowheads="1"/>
          </p:cNvSpPr>
          <p:nvPr/>
        </p:nvSpPr>
        <p:spPr bwMode="auto">
          <a:xfrm>
            <a:off x="7032625" y="5946775"/>
            <a:ext cx="3240088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Enem - 2022</a:t>
            </a:r>
            <a:endParaRPr lang="pt-BR" altLang="pt-BR" sz="3200">
              <a:latin typeface="Verdana" panose="020B0604030504040204" pitchFamily="34" charset="0"/>
            </a:endParaRPr>
          </a:p>
        </p:txBody>
      </p:sp>
      <p:pic>
        <p:nvPicPr>
          <p:cNvPr id="9011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15888"/>
            <a:ext cx="712787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 rot="10800000">
            <a:off x="5447928" y="5550806"/>
            <a:ext cx="576064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5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92164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4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94212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</a:p>
        </p:txBody>
      </p:sp>
      <p:sp>
        <p:nvSpPr>
          <p:cNvPr id="94213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96260" name="Rectangle 6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96261" name="Rectangle 7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96262" name="Rectangle 8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96263" name="Rectangle 10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96264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</a:p>
        </p:txBody>
      </p:sp>
      <p:sp>
        <p:nvSpPr>
          <p:cNvPr id="98308" name="Rectangle 8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98309" name="Rectangle 9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98310" name="Rectangle 10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98311" name="Rectangle 11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98312" name="Rectangle 12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98313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</a:p>
        </p:txBody>
      </p:sp>
      <p:sp>
        <p:nvSpPr>
          <p:cNvPr id="100356" name="Rectangle 8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00357" name="Rectangle 9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00358" name="Rectangle 10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</a:p>
        </p:txBody>
      </p:sp>
      <p:sp>
        <p:nvSpPr>
          <p:cNvPr id="100359" name="Rectangle 11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0360" name="Rectangle 12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0361" name="Rectangle 13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00362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</a:p>
        </p:txBody>
      </p:sp>
      <p:sp>
        <p:nvSpPr>
          <p:cNvPr id="102404" name="Rectangle 8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02405" name="Rectangle 9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02406" name="Rectangle 10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</a:p>
        </p:txBody>
      </p:sp>
      <p:sp>
        <p:nvSpPr>
          <p:cNvPr id="102407" name="Rectangle 11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2408" name="Rectangle 12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2409" name="Rectangle 13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02410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3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104452" name="Rectangle 8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04453" name="Rectangle 9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04454" name="Rectangle 10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</a:p>
        </p:txBody>
      </p:sp>
      <p:sp>
        <p:nvSpPr>
          <p:cNvPr id="104455" name="Rectangle 11"/>
          <p:cNvSpPr>
            <a:spLocks noChangeArrowheads="1"/>
          </p:cNvSpPr>
          <p:nvPr/>
        </p:nvSpPr>
        <p:spPr bwMode="auto">
          <a:xfrm>
            <a:off x="2667000" y="4721225"/>
            <a:ext cx="106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(líquida)</a:t>
            </a:r>
          </a:p>
        </p:txBody>
      </p:sp>
      <p:sp>
        <p:nvSpPr>
          <p:cNvPr id="104456" name="Rectangle 13"/>
          <p:cNvSpPr>
            <a:spLocks noChangeArrowheads="1"/>
          </p:cNvSpPr>
          <p:nvPr/>
        </p:nvSpPr>
        <p:spPr bwMode="auto">
          <a:xfrm rot="-5400000">
            <a:off x="1731963" y="3073401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04457" name="Rectangle 14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4458" name="Rectangle 15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4459" name="Rectangle 16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04460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106500" name="Rectangle 8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06501" name="Rectangle 9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06502" name="Rectangle 10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</a:p>
        </p:txBody>
      </p:sp>
      <p:sp>
        <p:nvSpPr>
          <p:cNvPr id="106503" name="Rectangle 11"/>
          <p:cNvSpPr>
            <a:spLocks noChangeArrowheads="1"/>
          </p:cNvSpPr>
          <p:nvPr/>
        </p:nvSpPr>
        <p:spPr bwMode="auto">
          <a:xfrm>
            <a:off x="2667000" y="4721225"/>
            <a:ext cx="106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(líquida)</a:t>
            </a:r>
          </a:p>
        </p:txBody>
      </p:sp>
      <p:sp>
        <p:nvSpPr>
          <p:cNvPr id="106504" name="Rectangle 13"/>
          <p:cNvSpPr>
            <a:spLocks noChangeArrowheads="1"/>
          </p:cNvSpPr>
          <p:nvPr/>
        </p:nvSpPr>
        <p:spPr bwMode="auto">
          <a:xfrm rot="-5400000">
            <a:off x="1731963" y="3073401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06505" name="Rectangle 14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6506" name="Rectangle 15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6507" name="Rectangle 16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06508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1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23837" y="158017"/>
            <a:ext cx="7645155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 smtClean="0">
                <a:latin typeface="Arial Black" panose="020B0A04020102020204" pitchFamily="34" charset="0"/>
              </a:rPr>
              <a:t>Combustíveis Fósseis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1155221"/>
            <a:ext cx="11495937" cy="54059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5003" y="1360799"/>
            <a:ext cx="337426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SERES VIVOS (</a:t>
            </a:r>
            <a:r>
              <a:rPr lang="en-US" sz="2400" b="1" dirty="0" err="1" smtClean="0"/>
              <a:t>vegetais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animais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microrganismos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80776" y="1533190"/>
            <a:ext cx="22044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SOTERRAMENTO</a:t>
            </a:r>
            <a:endParaRPr lang="en-US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94102" y="3441517"/>
            <a:ext cx="2024129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Condições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especiais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pressão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temperatura</a:t>
            </a:r>
            <a:r>
              <a:rPr lang="en-US" sz="2000" b="1" dirty="0" smtClean="0"/>
              <a:t> etc.)</a:t>
            </a:r>
            <a:endParaRPr lang="en-US" sz="2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632881" y="5245348"/>
            <a:ext cx="237400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/>
              <a:t>Petróleo</a:t>
            </a:r>
            <a:endParaRPr lang="en-US" sz="2000" b="1" dirty="0" smtClean="0"/>
          </a:p>
          <a:p>
            <a:r>
              <a:rPr lang="en-US" sz="2000" b="1" dirty="0" err="1" smtClean="0"/>
              <a:t>Carvão</a:t>
            </a:r>
            <a:r>
              <a:rPr lang="en-US" sz="2000" b="1" dirty="0" smtClean="0"/>
              <a:t> Mineral</a:t>
            </a:r>
          </a:p>
          <a:p>
            <a:r>
              <a:rPr lang="en-US" sz="2000" b="1" dirty="0" err="1" smtClean="0"/>
              <a:t>Gás</a:t>
            </a:r>
            <a:r>
              <a:rPr lang="en-US" sz="2000" b="1" dirty="0" smtClean="0"/>
              <a:t> Natural</a:t>
            </a:r>
            <a:endParaRPr lang="en-US" sz="2000" b="1" dirty="0"/>
          </a:p>
        </p:txBody>
      </p:sp>
      <p:sp>
        <p:nvSpPr>
          <p:cNvPr id="7" name="Seta para baixo 6"/>
          <p:cNvSpPr/>
          <p:nvPr/>
        </p:nvSpPr>
        <p:spPr>
          <a:xfrm rot="16588864">
            <a:off x="4181149" y="1193358"/>
            <a:ext cx="592428" cy="89269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ta para baixo 11"/>
          <p:cNvSpPr/>
          <p:nvPr/>
        </p:nvSpPr>
        <p:spPr>
          <a:xfrm>
            <a:off x="6109952" y="2000426"/>
            <a:ext cx="592428" cy="127488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ta para baixo 12"/>
          <p:cNvSpPr/>
          <p:nvPr/>
        </p:nvSpPr>
        <p:spPr>
          <a:xfrm rot="17789831">
            <a:off x="6634027" y="4907866"/>
            <a:ext cx="592428" cy="127488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13"/>
          <p:cNvSpPr txBox="1"/>
          <p:nvPr/>
        </p:nvSpPr>
        <p:spPr>
          <a:xfrm>
            <a:off x="7802454" y="3367102"/>
            <a:ext cx="18567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COMBUSTÃO</a:t>
            </a:r>
            <a:endParaRPr lang="en-US" sz="2000" b="1" dirty="0"/>
          </a:p>
        </p:txBody>
      </p:sp>
      <p:sp>
        <p:nvSpPr>
          <p:cNvPr id="15" name="Seta para baixo 14"/>
          <p:cNvSpPr/>
          <p:nvPr/>
        </p:nvSpPr>
        <p:spPr>
          <a:xfrm rot="10800000">
            <a:off x="8573035" y="3845696"/>
            <a:ext cx="592428" cy="127488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eta para baixo 15"/>
          <p:cNvSpPr/>
          <p:nvPr/>
        </p:nvSpPr>
        <p:spPr>
          <a:xfrm rot="10800000">
            <a:off x="8523669" y="2628804"/>
            <a:ext cx="592428" cy="63879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16"/>
          <p:cNvSpPr txBox="1"/>
          <p:nvPr/>
        </p:nvSpPr>
        <p:spPr>
          <a:xfrm>
            <a:off x="7767033" y="1984408"/>
            <a:ext cx="2204432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, CO etc.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87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027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1029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108548" name="Rectangle 1031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08549" name="Rectangle 1032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08550" name="Rectangle 1033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08551" name="Rectangle 1034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</a:p>
        </p:txBody>
      </p:sp>
      <p:sp>
        <p:nvSpPr>
          <p:cNvPr id="108552" name="Rectangle 1035"/>
          <p:cNvSpPr>
            <a:spLocks noChangeArrowheads="1"/>
          </p:cNvSpPr>
          <p:nvPr/>
        </p:nvSpPr>
        <p:spPr bwMode="auto">
          <a:xfrm>
            <a:off x="2667000" y="4721225"/>
            <a:ext cx="106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(líquida)</a:t>
            </a:r>
          </a:p>
        </p:txBody>
      </p:sp>
      <p:sp>
        <p:nvSpPr>
          <p:cNvPr id="108553" name="Rectangle 1037"/>
          <p:cNvSpPr>
            <a:spLocks noChangeArrowheads="1"/>
          </p:cNvSpPr>
          <p:nvPr/>
        </p:nvSpPr>
        <p:spPr bwMode="auto">
          <a:xfrm>
            <a:off x="4038601" y="5181600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</a:t>
            </a:r>
          </a:p>
        </p:txBody>
      </p:sp>
      <p:sp>
        <p:nvSpPr>
          <p:cNvPr id="108554" name="Rectangle 1038"/>
          <p:cNvSpPr>
            <a:spLocks noChangeArrowheads="1"/>
          </p:cNvSpPr>
          <p:nvPr/>
        </p:nvSpPr>
        <p:spPr bwMode="auto">
          <a:xfrm>
            <a:off x="3429000" y="41910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Utilização por plantas e animais</a:t>
            </a:r>
          </a:p>
        </p:txBody>
      </p:sp>
      <p:sp>
        <p:nvSpPr>
          <p:cNvPr id="108555" name="Rectangle 1039"/>
          <p:cNvSpPr>
            <a:spLocks noChangeArrowheads="1"/>
          </p:cNvSpPr>
          <p:nvPr/>
        </p:nvSpPr>
        <p:spPr bwMode="auto">
          <a:xfrm rot="-5400000">
            <a:off x="1731963" y="3073401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08556" name="Rectangle 1040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8557" name="Rectangle 1041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08558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027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1029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</a:p>
        </p:txBody>
      </p:sp>
      <p:sp>
        <p:nvSpPr>
          <p:cNvPr id="110596" name="Rectangle 1031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10597" name="Rectangle 1032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10598" name="Rectangle 1033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10599" name="Rectangle 1034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110600" name="Rectangle 1035"/>
          <p:cNvSpPr>
            <a:spLocks noChangeArrowheads="1"/>
          </p:cNvSpPr>
          <p:nvPr/>
        </p:nvSpPr>
        <p:spPr bwMode="auto">
          <a:xfrm>
            <a:off x="2667000" y="4721225"/>
            <a:ext cx="106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(líquida)</a:t>
            </a:r>
          </a:p>
        </p:txBody>
      </p:sp>
      <p:sp>
        <p:nvSpPr>
          <p:cNvPr id="110601" name="Rectangle 1037"/>
          <p:cNvSpPr>
            <a:spLocks noChangeArrowheads="1"/>
          </p:cNvSpPr>
          <p:nvPr/>
        </p:nvSpPr>
        <p:spPr bwMode="auto">
          <a:xfrm>
            <a:off x="4038601" y="5181600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</a:t>
            </a:r>
          </a:p>
        </p:txBody>
      </p:sp>
      <p:sp>
        <p:nvSpPr>
          <p:cNvPr id="110602" name="Rectangle 1038"/>
          <p:cNvSpPr>
            <a:spLocks noChangeArrowheads="1"/>
          </p:cNvSpPr>
          <p:nvPr/>
        </p:nvSpPr>
        <p:spPr bwMode="auto">
          <a:xfrm>
            <a:off x="3429000" y="41910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Utilização por plantas e animais</a:t>
            </a:r>
          </a:p>
        </p:txBody>
      </p:sp>
      <p:sp>
        <p:nvSpPr>
          <p:cNvPr id="110603" name="Rectangle 1039"/>
          <p:cNvSpPr>
            <a:spLocks noChangeArrowheads="1"/>
          </p:cNvSpPr>
          <p:nvPr/>
        </p:nvSpPr>
        <p:spPr bwMode="auto">
          <a:xfrm rot="-5400000">
            <a:off x="1731963" y="3073401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10604" name="Rectangle 1040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0605" name="Rectangle 1041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0606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027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1029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112644" name="Rectangle 1031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12645" name="Rectangle 1032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12646" name="Rectangle 1033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12647" name="Rectangle 1034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112648" name="Rectangle 1035"/>
          <p:cNvSpPr>
            <a:spLocks noChangeArrowheads="1"/>
          </p:cNvSpPr>
          <p:nvPr/>
        </p:nvSpPr>
        <p:spPr bwMode="auto">
          <a:xfrm>
            <a:off x="2667000" y="4721225"/>
            <a:ext cx="106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(líquida)</a:t>
            </a:r>
          </a:p>
        </p:txBody>
      </p:sp>
      <p:sp>
        <p:nvSpPr>
          <p:cNvPr id="112649" name="Rectangle 1037"/>
          <p:cNvSpPr>
            <a:spLocks noChangeArrowheads="1"/>
          </p:cNvSpPr>
          <p:nvPr/>
        </p:nvSpPr>
        <p:spPr bwMode="auto">
          <a:xfrm>
            <a:off x="4038601" y="5181600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</a:t>
            </a:r>
          </a:p>
        </p:txBody>
      </p:sp>
      <p:sp>
        <p:nvSpPr>
          <p:cNvPr id="112650" name="Rectangle 1038"/>
          <p:cNvSpPr>
            <a:spLocks noChangeArrowheads="1"/>
          </p:cNvSpPr>
          <p:nvPr/>
        </p:nvSpPr>
        <p:spPr bwMode="auto">
          <a:xfrm>
            <a:off x="3429000" y="41910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Utilização por plantas e animais</a:t>
            </a:r>
          </a:p>
        </p:txBody>
      </p:sp>
      <p:sp>
        <p:nvSpPr>
          <p:cNvPr id="112651" name="Rectangle 1039"/>
          <p:cNvSpPr>
            <a:spLocks noChangeArrowheads="1"/>
          </p:cNvSpPr>
          <p:nvPr/>
        </p:nvSpPr>
        <p:spPr bwMode="auto">
          <a:xfrm>
            <a:off x="4343400" y="3276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112652" name="Rectangle 1040"/>
          <p:cNvSpPr>
            <a:spLocks noChangeArrowheads="1"/>
          </p:cNvSpPr>
          <p:nvPr/>
        </p:nvSpPr>
        <p:spPr bwMode="auto">
          <a:xfrm>
            <a:off x="6400801" y="4800600"/>
            <a:ext cx="1566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112653" name="Rectangle 1041"/>
          <p:cNvSpPr>
            <a:spLocks noChangeArrowheads="1"/>
          </p:cNvSpPr>
          <p:nvPr/>
        </p:nvSpPr>
        <p:spPr bwMode="auto">
          <a:xfrm>
            <a:off x="4267200" y="579120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Microrganismos decompositores</a:t>
            </a:r>
          </a:p>
        </p:txBody>
      </p:sp>
      <p:sp>
        <p:nvSpPr>
          <p:cNvPr id="112654" name="Rectangle 1042"/>
          <p:cNvSpPr>
            <a:spLocks noChangeArrowheads="1"/>
          </p:cNvSpPr>
          <p:nvPr/>
        </p:nvSpPr>
        <p:spPr bwMode="auto">
          <a:xfrm rot="-5400000">
            <a:off x="1731963" y="3073401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12655" name="Rectangle 1043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2656" name="Rectangle 1044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2657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114692" name="Rectangle 7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14693" name="Rectangle 8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sp>
        <p:nvSpPr>
          <p:cNvPr id="114694" name="Rectangle 9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14695" name="Rectangle 10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  <a:endParaRPr lang="pt-BR" altLang="pt-BR" sz="1600" b="1">
              <a:latin typeface="Arial" panose="020B0604020202020204" pitchFamily="34" charset="0"/>
            </a:endParaRPr>
          </a:p>
        </p:txBody>
      </p:sp>
      <p:sp>
        <p:nvSpPr>
          <p:cNvPr id="114696" name="Rectangle 12"/>
          <p:cNvSpPr>
            <a:spLocks noChangeArrowheads="1"/>
          </p:cNvSpPr>
          <p:nvPr/>
        </p:nvSpPr>
        <p:spPr bwMode="auto">
          <a:xfrm>
            <a:off x="2667000" y="4721225"/>
            <a:ext cx="106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(líquida)</a:t>
            </a:r>
          </a:p>
        </p:txBody>
      </p:sp>
      <p:sp>
        <p:nvSpPr>
          <p:cNvPr id="114697" name="Rectangle 14"/>
          <p:cNvSpPr>
            <a:spLocks noChangeArrowheads="1"/>
          </p:cNvSpPr>
          <p:nvPr/>
        </p:nvSpPr>
        <p:spPr bwMode="auto">
          <a:xfrm>
            <a:off x="4038601" y="5181600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</a:t>
            </a:r>
          </a:p>
        </p:txBody>
      </p:sp>
      <p:sp>
        <p:nvSpPr>
          <p:cNvPr id="114698" name="Rectangle 15"/>
          <p:cNvSpPr>
            <a:spLocks noChangeArrowheads="1"/>
          </p:cNvSpPr>
          <p:nvPr/>
        </p:nvSpPr>
        <p:spPr bwMode="auto">
          <a:xfrm>
            <a:off x="3429000" y="41910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Utilização por plantas e animais</a:t>
            </a:r>
          </a:p>
        </p:txBody>
      </p:sp>
      <p:sp>
        <p:nvSpPr>
          <p:cNvPr id="114699" name="Rectangle 16"/>
          <p:cNvSpPr>
            <a:spLocks noChangeArrowheads="1"/>
          </p:cNvSpPr>
          <p:nvPr/>
        </p:nvSpPr>
        <p:spPr bwMode="auto">
          <a:xfrm>
            <a:off x="4343400" y="32766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114700" name="Rectangle 17"/>
          <p:cNvSpPr>
            <a:spLocks noChangeArrowheads="1"/>
          </p:cNvSpPr>
          <p:nvPr/>
        </p:nvSpPr>
        <p:spPr bwMode="auto">
          <a:xfrm>
            <a:off x="6400801" y="4800600"/>
            <a:ext cx="1566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114701" name="Rectangle 18"/>
          <p:cNvSpPr>
            <a:spLocks noChangeArrowheads="1"/>
          </p:cNvSpPr>
          <p:nvPr/>
        </p:nvSpPr>
        <p:spPr bwMode="auto">
          <a:xfrm>
            <a:off x="4267200" y="579120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Microrganismos decompositores</a:t>
            </a:r>
          </a:p>
        </p:txBody>
      </p:sp>
      <p:sp>
        <p:nvSpPr>
          <p:cNvPr id="114702" name="Rectangle 19"/>
          <p:cNvSpPr>
            <a:spLocks noChangeArrowheads="1"/>
          </p:cNvSpPr>
          <p:nvPr/>
        </p:nvSpPr>
        <p:spPr bwMode="auto">
          <a:xfrm rot="-5400000">
            <a:off x="1731963" y="3073401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14703" name="Rectangle 20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4704" name="Rectangle 21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4705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1" descr="Figur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73163"/>
            <a:ext cx="657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4"/>
          <p:cNvSpPr>
            <a:spLocks noChangeArrowheads="1"/>
          </p:cNvSpPr>
          <p:nvPr/>
        </p:nvSpPr>
        <p:spPr bwMode="auto">
          <a:xfrm>
            <a:off x="4343400" y="32766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Assimilação pelos herbívoros</a:t>
            </a:r>
          </a:p>
        </p:txBody>
      </p:sp>
      <p:sp>
        <p:nvSpPr>
          <p:cNvPr id="116740" name="Rectangle 5"/>
          <p:cNvSpPr>
            <a:spLocks noChangeArrowheads="1"/>
          </p:cNvSpPr>
          <p:nvPr/>
        </p:nvSpPr>
        <p:spPr bwMode="auto">
          <a:xfrm>
            <a:off x="4267200" y="5791200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Microrganismos decompositores</a:t>
            </a:r>
          </a:p>
        </p:txBody>
      </p:sp>
      <p:sp>
        <p:nvSpPr>
          <p:cNvPr id="116741" name="Rectangle 6"/>
          <p:cNvSpPr>
            <a:spLocks noChangeArrowheads="1"/>
          </p:cNvSpPr>
          <p:nvPr/>
        </p:nvSpPr>
        <p:spPr bwMode="auto">
          <a:xfrm>
            <a:off x="7924800" y="5105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do solo</a:t>
            </a:r>
          </a:p>
        </p:txBody>
      </p:sp>
      <p:sp>
        <p:nvSpPr>
          <p:cNvPr id="116742" name="Rectangle 8"/>
          <p:cNvSpPr>
            <a:spLocks noChangeArrowheads="1"/>
          </p:cNvSpPr>
          <p:nvPr/>
        </p:nvSpPr>
        <p:spPr bwMode="auto">
          <a:xfrm>
            <a:off x="4038601" y="5181600"/>
            <a:ext cx="1001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Absorção</a:t>
            </a:r>
          </a:p>
        </p:txBody>
      </p:sp>
      <p:sp>
        <p:nvSpPr>
          <p:cNvPr id="116743" name="Rectangle 9"/>
          <p:cNvSpPr>
            <a:spLocks noChangeArrowheads="1"/>
          </p:cNvSpPr>
          <p:nvPr/>
        </p:nvSpPr>
        <p:spPr bwMode="auto">
          <a:xfrm>
            <a:off x="2667000" y="4721225"/>
            <a:ext cx="106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(líquida)</a:t>
            </a:r>
          </a:p>
        </p:txBody>
      </p:sp>
      <p:sp>
        <p:nvSpPr>
          <p:cNvPr id="116744" name="Rectangle 10"/>
          <p:cNvSpPr>
            <a:spLocks noChangeArrowheads="1"/>
          </p:cNvSpPr>
          <p:nvPr/>
        </p:nvSpPr>
        <p:spPr bwMode="auto">
          <a:xfrm>
            <a:off x="3429000" y="41910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Utilização por plantas e animais</a:t>
            </a:r>
          </a:p>
        </p:txBody>
      </p:sp>
      <p:sp>
        <p:nvSpPr>
          <p:cNvPr id="116745" name="Rectangle 11"/>
          <p:cNvSpPr>
            <a:spLocks noChangeArrowheads="1"/>
          </p:cNvSpPr>
          <p:nvPr/>
        </p:nvSpPr>
        <p:spPr bwMode="auto">
          <a:xfrm>
            <a:off x="2743201" y="18256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Arial" panose="020B0604020202020204" pitchFamily="34" charset="0"/>
              </a:rPr>
              <a:t>H</a:t>
            </a:r>
            <a:r>
              <a:rPr lang="pt-BR" altLang="pt-BR" sz="1200" baseline="-25000">
                <a:latin typeface="Arial" panose="020B0604020202020204" pitchFamily="34" charset="0"/>
              </a:rPr>
              <a:t>2</a:t>
            </a:r>
            <a:r>
              <a:rPr lang="pt-BR" altLang="pt-BR" sz="1200">
                <a:latin typeface="Arial" panose="020B0604020202020204" pitchFamily="34" charset="0"/>
              </a:rPr>
              <a:t>O (vapor)</a:t>
            </a:r>
          </a:p>
        </p:txBody>
      </p:sp>
      <p:sp>
        <p:nvSpPr>
          <p:cNvPr id="116746" name="Rectangle 14"/>
          <p:cNvSpPr>
            <a:spLocks noChangeArrowheads="1"/>
          </p:cNvSpPr>
          <p:nvPr/>
        </p:nvSpPr>
        <p:spPr bwMode="auto">
          <a:xfrm rot="-5400000">
            <a:off x="1731963" y="3073401"/>
            <a:ext cx="202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Condensação (chuva)</a:t>
            </a:r>
          </a:p>
        </p:txBody>
      </p:sp>
      <p:sp>
        <p:nvSpPr>
          <p:cNvPr id="116747" name="Rectangle 15"/>
          <p:cNvSpPr>
            <a:spLocks noChangeArrowheads="1"/>
          </p:cNvSpPr>
          <p:nvPr/>
        </p:nvSpPr>
        <p:spPr bwMode="auto">
          <a:xfrm>
            <a:off x="4572001" y="2362200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Respiração</a:t>
            </a:r>
            <a:endParaRPr lang="pt-BR" altLang="pt-BR" sz="1400">
              <a:latin typeface="Arial" panose="020B0604020202020204" pitchFamily="34" charset="0"/>
            </a:endParaRPr>
          </a:p>
        </p:txBody>
      </p:sp>
      <p:sp>
        <p:nvSpPr>
          <p:cNvPr id="116748" name="Rectangle 16"/>
          <p:cNvSpPr>
            <a:spLocks noChangeArrowheads="1"/>
          </p:cNvSpPr>
          <p:nvPr/>
        </p:nvSpPr>
        <p:spPr bwMode="auto">
          <a:xfrm>
            <a:off x="6248401" y="22098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Fotossíntese</a:t>
            </a:r>
          </a:p>
        </p:txBody>
      </p:sp>
      <p:sp>
        <p:nvSpPr>
          <p:cNvPr id="116749" name="Rectangle 17"/>
          <p:cNvSpPr>
            <a:spLocks noChangeArrowheads="1"/>
          </p:cNvSpPr>
          <p:nvPr/>
        </p:nvSpPr>
        <p:spPr bwMode="auto">
          <a:xfrm>
            <a:off x="3200400" y="2971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animal</a:t>
            </a:r>
          </a:p>
        </p:txBody>
      </p:sp>
      <p:sp>
        <p:nvSpPr>
          <p:cNvPr id="116750" name="Rectangle 18"/>
          <p:cNvSpPr>
            <a:spLocks noChangeArrowheads="1"/>
          </p:cNvSpPr>
          <p:nvPr/>
        </p:nvSpPr>
        <p:spPr bwMode="auto">
          <a:xfrm>
            <a:off x="7620000" y="2895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>
                <a:latin typeface="Arial" panose="020B0604020202020204" pitchFamily="34" charset="0"/>
              </a:rPr>
              <a:t>Transpiração vegetal</a:t>
            </a:r>
          </a:p>
        </p:txBody>
      </p:sp>
      <p:graphicFrame>
        <p:nvGraphicFramePr>
          <p:cNvPr id="116751" name="Object 2"/>
          <p:cNvGraphicFramePr>
            <a:graphicFrameLocks noChangeAspect="1"/>
          </p:cNvGraphicFramePr>
          <p:nvPr/>
        </p:nvGraphicFramePr>
        <p:xfrm>
          <a:off x="6038851" y="3321051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1" y="3321051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52" name="Rectangle 22"/>
          <p:cNvSpPr>
            <a:spLocks noChangeArrowheads="1"/>
          </p:cNvSpPr>
          <p:nvPr/>
        </p:nvSpPr>
        <p:spPr bwMode="auto">
          <a:xfrm>
            <a:off x="7248526" y="1762125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CO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6753" name="Rectangle 23"/>
          <p:cNvSpPr>
            <a:spLocks noChangeArrowheads="1"/>
          </p:cNvSpPr>
          <p:nvPr/>
        </p:nvSpPr>
        <p:spPr bwMode="auto">
          <a:xfrm>
            <a:off x="4419600" y="1828800"/>
            <a:ext cx="1295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O</a:t>
            </a:r>
            <a:r>
              <a:rPr lang="pt-BR" altLang="pt-BR" sz="1100" baseline="-25000">
                <a:latin typeface="Arial" panose="020B0604020202020204" pitchFamily="34" charset="0"/>
              </a:rPr>
              <a:t>2</a:t>
            </a:r>
            <a:r>
              <a:rPr lang="pt-BR" altLang="pt-BR" sz="1100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116754" name="Rectangle 24"/>
          <p:cNvSpPr>
            <a:spLocks noChangeArrowheads="1"/>
          </p:cNvSpPr>
          <p:nvPr/>
        </p:nvSpPr>
        <p:spPr bwMode="auto">
          <a:xfrm>
            <a:off x="6400801" y="4800600"/>
            <a:ext cx="1566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Morte e decomposição</a:t>
            </a:r>
          </a:p>
        </p:txBody>
      </p:sp>
      <p:sp>
        <p:nvSpPr>
          <p:cNvPr id="116755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OXIGÊNIO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7528" y="548680"/>
            <a:ext cx="8424936" cy="46805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6600" dirty="0">
                <a:solidFill>
                  <a:schemeClr val="tx1"/>
                </a:solidFill>
              </a:rPr>
              <a:t>"Na natureza nada se cria, nada se perde, tudo se transforma". </a:t>
            </a:r>
            <a:br>
              <a:rPr lang="pt-BR" sz="6600" dirty="0">
                <a:solidFill>
                  <a:schemeClr val="tx1"/>
                </a:solidFill>
              </a:rPr>
            </a:br>
            <a:r>
              <a:rPr lang="pt-BR" sz="1200" dirty="0">
                <a:solidFill>
                  <a:schemeClr val="tx1"/>
                </a:solidFill>
              </a:rPr>
              <a:t/>
            </a:r>
            <a:br>
              <a:rPr lang="pt-BR" sz="12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(Lavoisier, químico francês, 1743-1794)</a:t>
            </a:r>
          </a:p>
        </p:txBody>
      </p:sp>
    </p:spTree>
    <p:extLst>
      <p:ext uri="{BB962C8B-B14F-4D97-AF65-F5344CB8AC3E}">
        <p14:creationId xmlns:p14="http://schemas.microsoft.com/office/powerpoint/2010/main" val="39845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81439" y="285751"/>
            <a:ext cx="5277407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/>
              <a:t>ENERGIA NAS REAÇÕES QUÍMICAS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3657601" y="1333500"/>
            <a:ext cx="868363" cy="800100"/>
            <a:chOff x="1456" y="840"/>
            <a:chExt cx="593" cy="504"/>
          </a:xfrm>
        </p:grpSpPr>
        <p:grpSp>
          <p:nvGrpSpPr>
            <p:cNvPr id="15428" name="Group 66"/>
            <p:cNvGrpSpPr>
              <a:grpSpLocks/>
            </p:cNvGrpSpPr>
            <p:nvPr/>
          </p:nvGrpSpPr>
          <p:grpSpPr bwMode="auto">
            <a:xfrm>
              <a:off x="1737" y="840"/>
              <a:ext cx="312" cy="312"/>
              <a:chOff x="1737" y="840"/>
              <a:chExt cx="312" cy="312"/>
            </a:xfrm>
          </p:grpSpPr>
          <p:sp>
            <p:nvSpPr>
              <p:cNvPr id="15430" name="Oval 11"/>
              <p:cNvSpPr>
                <a:spLocks noChangeArrowheads="1"/>
              </p:cNvSpPr>
              <p:nvPr/>
            </p:nvSpPr>
            <p:spPr bwMode="auto">
              <a:xfrm>
                <a:off x="1893" y="840"/>
                <a:ext cx="104" cy="1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31" name="Oval 12"/>
              <p:cNvSpPr>
                <a:spLocks noChangeArrowheads="1"/>
              </p:cNvSpPr>
              <p:nvPr/>
            </p:nvSpPr>
            <p:spPr bwMode="auto">
              <a:xfrm>
                <a:off x="1945" y="996"/>
                <a:ext cx="104" cy="1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32" name="Oval 13"/>
              <p:cNvSpPr>
                <a:spLocks noChangeArrowheads="1"/>
              </p:cNvSpPr>
              <p:nvPr/>
            </p:nvSpPr>
            <p:spPr bwMode="auto">
              <a:xfrm>
                <a:off x="1737" y="892"/>
                <a:ext cx="104" cy="1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33" name="Oval 14"/>
              <p:cNvSpPr>
                <a:spLocks noChangeArrowheads="1"/>
              </p:cNvSpPr>
              <p:nvPr/>
            </p:nvSpPr>
            <p:spPr bwMode="auto">
              <a:xfrm>
                <a:off x="1789" y="1048"/>
                <a:ext cx="104" cy="1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34" name="Oval 15"/>
              <p:cNvSpPr>
                <a:spLocks noChangeArrowheads="1"/>
              </p:cNvSpPr>
              <p:nvPr/>
            </p:nvSpPr>
            <p:spPr bwMode="auto">
              <a:xfrm>
                <a:off x="1789" y="944"/>
                <a:ext cx="104" cy="104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35" name="Oval 16"/>
              <p:cNvSpPr>
                <a:spLocks noChangeArrowheads="1"/>
              </p:cNvSpPr>
              <p:nvPr/>
            </p:nvSpPr>
            <p:spPr bwMode="auto">
              <a:xfrm>
                <a:off x="1841" y="996"/>
                <a:ext cx="104" cy="104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36" name="Oval 17"/>
              <p:cNvSpPr>
                <a:spLocks noChangeArrowheads="1"/>
              </p:cNvSpPr>
              <p:nvPr/>
            </p:nvSpPr>
            <p:spPr bwMode="auto">
              <a:xfrm>
                <a:off x="1841" y="892"/>
                <a:ext cx="104" cy="104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37" name="Oval 18"/>
              <p:cNvSpPr>
                <a:spLocks noChangeArrowheads="1"/>
              </p:cNvSpPr>
              <p:nvPr/>
            </p:nvSpPr>
            <p:spPr bwMode="auto">
              <a:xfrm>
                <a:off x="1893" y="944"/>
                <a:ext cx="104" cy="104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sp>
          <p:nvSpPr>
            <p:cNvPr id="15429" name="Text Box 26"/>
            <p:cNvSpPr txBox="1">
              <a:spLocks noChangeArrowheads="1"/>
            </p:cNvSpPr>
            <p:nvPr/>
          </p:nvSpPr>
          <p:spPr bwMode="auto">
            <a:xfrm>
              <a:off x="1456" y="1152"/>
              <a:ext cx="5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 b="1" dirty="0"/>
                <a:t>produto</a:t>
              </a:r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2544764" y="1149351"/>
            <a:ext cx="1127125" cy="746125"/>
            <a:chOff x="697" y="724"/>
            <a:chExt cx="769" cy="470"/>
          </a:xfrm>
        </p:grpSpPr>
        <p:sp>
          <p:nvSpPr>
            <p:cNvPr id="15426" name="AutoShape 27"/>
            <p:cNvSpPr>
              <a:spLocks noChangeArrowheads="1"/>
            </p:cNvSpPr>
            <p:nvPr/>
          </p:nvSpPr>
          <p:spPr bwMode="auto">
            <a:xfrm rot="-160355">
              <a:off x="1071" y="810"/>
              <a:ext cx="395" cy="384"/>
            </a:xfrm>
            <a:prstGeom prst="lightningBol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427" name="Text Box 28"/>
            <p:cNvSpPr txBox="1">
              <a:spLocks noChangeArrowheads="1"/>
            </p:cNvSpPr>
            <p:nvPr/>
          </p:nvSpPr>
          <p:spPr bwMode="auto">
            <a:xfrm>
              <a:off x="697" y="724"/>
              <a:ext cx="5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energia</a:t>
              </a:r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3657601" y="4552950"/>
            <a:ext cx="950913" cy="635000"/>
            <a:chOff x="1456" y="2868"/>
            <a:chExt cx="649" cy="400"/>
          </a:xfrm>
        </p:grpSpPr>
        <p:grpSp>
          <p:nvGrpSpPr>
            <p:cNvPr id="15414" name="Group 69"/>
            <p:cNvGrpSpPr>
              <a:grpSpLocks/>
            </p:cNvGrpSpPr>
            <p:nvPr/>
          </p:nvGrpSpPr>
          <p:grpSpPr bwMode="auto">
            <a:xfrm>
              <a:off x="1477" y="2868"/>
              <a:ext cx="520" cy="208"/>
              <a:chOff x="1477" y="2868"/>
              <a:chExt cx="520" cy="208"/>
            </a:xfrm>
          </p:grpSpPr>
          <p:grpSp>
            <p:nvGrpSpPr>
              <p:cNvPr id="15416" name="Group 29"/>
              <p:cNvGrpSpPr>
                <a:grpSpLocks/>
              </p:cNvGrpSpPr>
              <p:nvPr/>
            </p:nvGrpSpPr>
            <p:grpSpPr bwMode="auto">
              <a:xfrm>
                <a:off x="1789" y="2868"/>
                <a:ext cx="208" cy="208"/>
                <a:chOff x="2592" y="3792"/>
                <a:chExt cx="192" cy="192"/>
              </a:xfrm>
            </p:grpSpPr>
            <p:sp>
              <p:nvSpPr>
                <p:cNvPr id="15422" name="Oval 30"/>
                <p:cNvSpPr>
                  <a:spLocks noChangeArrowheads="1"/>
                </p:cNvSpPr>
                <p:nvPr/>
              </p:nvSpPr>
              <p:spPr bwMode="auto">
                <a:xfrm>
                  <a:off x="2592" y="3840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423" name="Oval 31"/>
                <p:cNvSpPr>
                  <a:spLocks noChangeArrowheads="1"/>
                </p:cNvSpPr>
                <p:nvPr/>
              </p:nvSpPr>
              <p:spPr bwMode="auto">
                <a:xfrm>
                  <a:off x="2640" y="3888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424" name="Oval 32"/>
                <p:cNvSpPr>
                  <a:spLocks noChangeArrowheads="1"/>
                </p:cNvSpPr>
                <p:nvPr/>
              </p:nvSpPr>
              <p:spPr bwMode="auto">
                <a:xfrm>
                  <a:off x="2640" y="379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425" name="Oval 33"/>
                <p:cNvSpPr>
                  <a:spLocks noChangeArrowheads="1"/>
                </p:cNvSpPr>
                <p:nvPr/>
              </p:nvSpPr>
              <p:spPr bwMode="auto">
                <a:xfrm>
                  <a:off x="2688" y="3840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</p:grpSp>
          <p:grpSp>
            <p:nvGrpSpPr>
              <p:cNvPr id="15417" name="Group 34"/>
              <p:cNvGrpSpPr>
                <a:grpSpLocks/>
              </p:cNvGrpSpPr>
              <p:nvPr/>
            </p:nvGrpSpPr>
            <p:grpSpPr bwMode="auto">
              <a:xfrm>
                <a:off x="1477" y="2868"/>
                <a:ext cx="208" cy="208"/>
                <a:chOff x="2880" y="3792"/>
                <a:chExt cx="192" cy="192"/>
              </a:xfrm>
            </p:grpSpPr>
            <p:sp>
              <p:nvSpPr>
                <p:cNvPr id="15418" name="Oval 35"/>
                <p:cNvSpPr>
                  <a:spLocks noChangeArrowheads="1"/>
                </p:cNvSpPr>
                <p:nvPr/>
              </p:nvSpPr>
              <p:spPr bwMode="auto">
                <a:xfrm>
                  <a:off x="2880" y="3840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419" name="Oval 36"/>
                <p:cNvSpPr>
                  <a:spLocks noChangeArrowheads="1"/>
                </p:cNvSpPr>
                <p:nvPr/>
              </p:nvSpPr>
              <p:spPr bwMode="auto">
                <a:xfrm>
                  <a:off x="2928" y="3888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420" name="Oval 37"/>
                <p:cNvSpPr>
                  <a:spLocks noChangeArrowheads="1"/>
                </p:cNvSpPr>
                <p:nvPr/>
              </p:nvSpPr>
              <p:spPr bwMode="auto">
                <a:xfrm>
                  <a:off x="2928" y="3792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421" name="Oval 38"/>
                <p:cNvSpPr>
                  <a:spLocks noChangeArrowheads="1"/>
                </p:cNvSpPr>
                <p:nvPr/>
              </p:nvSpPr>
              <p:spPr bwMode="auto">
                <a:xfrm>
                  <a:off x="2976" y="3840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</p:grpSp>
        </p:grpSp>
        <p:sp>
          <p:nvSpPr>
            <p:cNvPr id="15415" name="Text Box 54"/>
            <p:cNvSpPr txBox="1">
              <a:spLocks noChangeArrowheads="1"/>
            </p:cNvSpPr>
            <p:nvPr/>
          </p:nvSpPr>
          <p:spPr bwMode="auto">
            <a:xfrm>
              <a:off x="1456" y="3076"/>
              <a:ext cx="6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 b="1"/>
                <a:t>produtos</a:t>
              </a:r>
            </a:p>
          </p:txBody>
        </p:sp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4449763" y="4267200"/>
            <a:ext cx="1066800" cy="717550"/>
            <a:chOff x="1997" y="2688"/>
            <a:chExt cx="728" cy="452"/>
          </a:xfrm>
        </p:grpSpPr>
        <p:sp>
          <p:nvSpPr>
            <p:cNvPr id="15412" name="AutoShape 55"/>
            <p:cNvSpPr>
              <a:spLocks noChangeArrowheads="1"/>
            </p:cNvSpPr>
            <p:nvPr/>
          </p:nvSpPr>
          <p:spPr bwMode="auto">
            <a:xfrm rot="-4919663">
              <a:off x="2023" y="2662"/>
              <a:ext cx="364" cy="416"/>
            </a:xfrm>
            <a:prstGeom prst="lightningBol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5413" name="Text Box 56"/>
            <p:cNvSpPr txBox="1">
              <a:spLocks noChangeArrowheads="1"/>
            </p:cNvSpPr>
            <p:nvPr/>
          </p:nvSpPr>
          <p:spPr bwMode="auto">
            <a:xfrm>
              <a:off x="2143" y="2948"/>
              <a:ext cx="5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/>
                <a:t>energia</a:t>
              </a:r>
            </a:p>
          </p:txBody>
        </p:sp>
      </p:grp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2392364" y="3740150"/>
            <a:ext cx="922337" cy="762000"/>
            <a:chOff x="593" y="2356"/>
            <a:chExt cx="629" cy="480"/>
          </a:xfrm>
        </p:grpSpPr>
        <p:sp>
          <p:nvSpPr>
            <p:cNvPr id="15402" name="Text Box 53"/>
            <p:cNvSpPr txBox="1">
              <a:spLocks noChangeArrowheads="1"/>
            </p:cNvSpPr>
            <p:nvPr/>
          </p:nvSpPr>
          <p:spPr bwMode="auto">
            <a:xfrm>
              <a:off x="593" y="2644"/>
              <a:ext cx="62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 b="1"/>
                <a:t>reagente</a:t>
              </a:r>
            </a:p>
          </p:txBody>
        </p:sp>
        <p:grpSp>
          <p:nvGrpSpPr>
            <p:cNvPr id="15403" name="Group 39"/>
            <p:cNvGrpSpPr>
              <a:grpSpLocks/>
            </p:cNvGrpSpPr>
            <p:nvPr/>
          </p:nvGrpSpPr>
          <p:grpSpPr bwMode="auto">
            <a:xfrm>
              <a:off x="697" y="2356"/>
              <a:ext cx="312" cy="312"/>
              <a:chOff x="3552" y="3312"/>
              <a:chExt cx="288" cy="288"/>
            </a:xfrm>
          </p:grpSpPr>
          <p:sp>
            <p:nvSpPr>
              <p:cNvPr id="15404" name="Oval 40"/>
              <p:cNvSpPr>
                <a:spLocks noChangeArrowheads="1"/>
              </p:cNvSpPr>
              <p:nvPr/>
            </p:nvSpPr>
            <p:spPr bwMode="auto">
              <a:xfrm>
                <a:off x="3696" y="331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05" name="Oval 41"/>
              <p:cNvSpPr>
                <a:spLocks noChangeArrowheads="1"/>
              </p:cNvSpPr>
              <p:nvPr/>
            </p:nvSpPr>
            <p:spPr bwMode="auto">
              <a:xfrm>
                <a:off x="3744" y="345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06" name="Oval 42"/>
              <p:cNvSpPr>
                <a:spLocks noChangeArrowheads="1"/>
              </p:cNvSpPr>
              <p:nvPr/>
            </p:nvSpPr>
            <p:spPr bwMode="auto">
              <a:xfrm>
                <a:off x="3552" y="336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07" name="Oval 43"/>
              <p:cNvSpPr>
                <a:spLocks noChangeArrowheads="1"/>
              </p:cNvSpPr>
              <p:nvPr/>
            </p:nvSpPr>
            <p:spPr bwMode="auto">
              <a:xfrm>
                <a:off x="3600" y="350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08" name="Oval 44"/>
              <p:cNvSpPr>
                <a:spLocks noChangeArrowheads="1"/>
              </p:cNvSpPr>
              <p:nvPr/>
            </p:nvSpPr>
            <p:spPr bwMode="auto">
              <a:xfrm>
                <a:off x="3600" y="340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09" name="Oval 45"/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10" name="Oval 46"/>
              <p:cNvSpPr>
                <a:spLocks noChangeArrowheads="1"/>
              </p:cNvSpPr>
              <p:nvPr/>
            </p:nvSpPr>
            <p:spPr bwMode="auto">
              <a:xfrm>
                <a:off x="3648" y="336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5411" name="Oval 47"/>
              <p:cNvSpPr>
                <a:spLocks noChangeArrowheads="1"/>
              </p:cNvSpPr>
              <p:nvPr/>
            </p:nvSpPr>
            <p:spPr bwMode="auto">
              <a:xfrm>
                <a:off x="3696" y="340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392364" y="2159001"/>
            <a:ext cx="1030287" cy="638175"/>
            <a:chOff x="593" y="1360"/>
            <a:chExt cx="703" cy="402"/>
          </a:xfrm>
        </p:grpSpPr>
        <p:grpSp>
          <p:nvGrpSpPr>
            <p:cNvPr id="15390" name="Group 67"/>
            <p:cNvGrpSpPr>
              <a:grpSpLocks/>
            </p:cNvGrpSpPr>
            <p:nvPr/>
          </p:nvGrpSpPr>
          <p:grpSpPr bwMode="auto">
            <a:xfrm>
              <a:off x="697" y="1360"/>
              <a:ext cx="520" cy="208"/>
              <a:chOff x="697" y="1360"/>
              <a:chExt cx="520" cy="208"/>
            </a:xfrm>
          </p:grpSpPr>
          <p:grpSp>
            <p:nvGrpSpPr>
              <p:cNvPr id="15392" name="Group 64"/>
              <p:cNvGrpSpPr>
                <a:grpSpLocks/>
              </p:cNvGrpSpPr>
              <p:nvPr/>
            </p:nvGrpSpPr>
            <p:grpSpPr bwMode="auto">
              <a:xfrm>
                <a:off x="697" y="1360"/>
                <a:ext cx="208" cy="208"/>
                <a:chOff x="697" y="1360"/>
                <a:chExt cx="208" cy="208"/>
              </a:xfrm>
            </p:grpSpPr>
            <p:sp>
              <p:nvSpPr>
                <p:cNvPr id="15398" name="Oval 3"/>
                <p:cNvSpPr>
                  <a:spLocks noChangeArrowheads="1"/>
                </p:cNvSpPr>
                <p:nvPr/>
              </p:nvSpPr>
              <p:spPr bwMode="auto">
                <a:xfrm>
                  <a:off x="697" y="1412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399" name="Oval 4"/>
                <p:cNvSpPr>
                  <a:spLocks noChangeArrowheads="1"/>
                </p:cNvSpPr>
                <p:nvPr/>
              </p:nvSpPr>
              <p:spPr bwMode="auto">
                <a:xfrm>
                  <a:off x="749" y="1464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400" name="Oval 5"/>
                <p:cNvSpPr>
                  <a:spLocks noChangeArrowheads="1"/>
                </p:cNvSpPr>
                <p:nvPr/>
              </p:nvSpPr>
              <p:spPr bwMode="auto">
                <a:xfrm>
                  <a:off x="749" y="1360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401" name="Oval 6"/>
                <p:cNvSpPr>
                  <a:spLocks noChangeArrowheads="1"/>
                </p:cNvSpPr>
                <p:nvPr/>
              </p:nvSpPr>
              <p:spPr bwMode="auto">
                <a:xfrm>
                  <a:off x="801" y="1412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</p:grpSp>
          <p:grpSp>
            <p:nvGrpSpPr>
              <p:cNvPr id="15393" name="Group 65"/>
              <p:cNvGrpSpPr>
                <a:grpSpLocks/>
              </p:cNvGrpSpPr>
              <p:nvPr/>
            </p:nvGrpSpPr>
            <p:grpSpPr bwMode="auto">
              <a:xfrm>
                <a:off x="1009" y="1360"/>
                <a:ext cx="208" cy="208"/>
                <a:chOff x="1009" y="1360"/>
                <a:chExt cx="208" cy="208"/>
              </a:xfrm>
            </p:grpSpPr>
            <p:sp>
              <p:nvSpPr>
                <p:cNvPr id="15394" name="Oval 7"/>
                <p:cNvSpPr>
                  <a:spLocks noChangeArrowheads="1"/>
                </p:cNvSpPr>
                <p:nvPr/>
              </p:nvSpPr>
              <p:spPr bwMode="auto">
                <a:xfrm>
                  <a:off x="1009" y="1412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395" name="Oval 8"/>
                <p:cNvSpPr>
                  <a:spLocks noChangeArrowheads="1"/>
                </p:cNvSpPr>
                <p:nvPr/>
              </p:nvSpPr>
              <p:spPr bwMode="auto">
                <a:xfrm>
                  <a:off x="1061" y="1464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396" name="Oval 9"/>
                <p:cNvSpPr>
                  <a:spLocks noChangeArrowheads="1"/>
                </p:cNvSpPr>
                <p:nvPr/>
              </p:nvSpPr>
              <p:spPr bwMode="auto">
                <a:xfrm>
                  <a:off x="1061" y="1360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15397" name="Oval 10"/>
                <p:cNvSpPr>
                  <a:spLocks noChangeArrowheads="1"/>
                </p:cNvSpPr>
                <p:nvPr/>
              </p:nvSpPr>
              <p:spPr bwMode="auto">
                <a:xfrm>
                  <a:off x="1113" y="1412"/>
                  <a:ext cx="104" cy="10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</p:grpSp>
        </p:grpSp>
        <p:sp>
          <p:nvSpPr>
            <p:cNvPr id="15391" name="Text Box 25"/>
            <p:cNvSpPr txBox="1">
              <a:spLocks noChangeArrowheads="1"/>
            </p:cNvSpPr>
            <p:nvPr/>
          </p:nvSpPr>
          <p:spPr bwMode="auto">
            <a:xfrm>
              <a:off x="593" y="1568"/>
              <a:ext cx="70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 b="1"/>
                <a:t>reagentes</a:t>
              </a:r>
            </a:p>
          </p:txBody>
        </p:sp>
      </p:grpSp>
      <p:grpSp>
        <p:nvGrpSpPr>
          <p:cNvPr id="16" name="Group 80"/>
          <p:cNvGrpSpPr>
            <a:grpSpLocks/>
          </p:cNvGrpSpPr>
          <p:nvPr/>
        </p:nvGrpSpPr>
        <p:grpSpPr bwMode="auto">
          <a:xfrm>
            <a:off x="888642" y="1416051"/>
            <a:ext cx="10921285" cy="2176515"/>
            <a:chOff x="375" y="892"/>
            <a:chExt cx="5768" cy="1182"/>
          </a:xfrm>
        </p:grpSpPr>
        <p:sp>
          <p:nvSpPr>
            <p:cNvPr id="15381" name="Line 19"/>
            <p:cNvSpPr>
              <a:spLocks noChangeShapeType="1"/>
            </p:cNvSpPr>
            <p:nvPr/>
          </p:nvSpPr>
          <p:spPr bwMode="auto">
            <a:xfrm>
              <a:off x="593" y="1620"/>
              <a:ext cx="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20"/>
            <p:cNvSpPr>
              <a:spLocks noChangeShapeType="1"/>
            </p:cNvSpPr>
            <p:nvPr/>
          </p:nvSpPr>
          <p:spPr bwMode="auto">
            <a:xfrm flipV="1">
              <a:off x="1269" y="1204"/>
              <a:ext cx="208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21"/>
            <p:cNvSpPr>
              <a:spLocks noChangeShapeType="1"/>
            </p:cNvSpPr>
            <p:nvPr/>
          </p:nvSpPr>
          <p:spPr bwMode="auto">
            <a:xfrm>
              <a:off x="1477" y="120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Text Box 59"/>
            <p:cNvSpPr txBox="1">
              <a:spLocks noChangeArrowheads="1"/>
            </p:cNvSpPr>
            <p:nvPr/>
          </p:nvSpPr>
          <p:spPr bwMode="auto">
            <a:xfrm>
              <a:off x="2143" y="1724"/>
              <a:ext cx="1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 b="1"/>
                <a:t>t</a:t>
              </a:r>
            </a:p>
          </p:txBody>
        </p:sp>
        <p:sp>
          <p:nvSpPr>
            <p:cNvPr id="15385" name="Line 22"/>
            <p:cNvSpPr>
              <a:spLocks noChangeShapeType="1"/>
            </p:cNvSpPr>
            <p:nvPr/>
          </p:nvSpPr>
          <p:spPr bwMode="auto">
            <a:xfrm>
              <a:off x="593" y="892"/>
              <a:ext cx="0" cy="9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3"/>
            <p:cNvSpPr>
              <a:spLocks noChangeShapeType="1"/>
            </p:cNvSpPr>
            <p:nvPr/>
          </p:nvSpPr>
          <p:spPr bwMode="auto">
            <a:xfrm>
              <a:off x="541" y="1776"/>
              <a:ext cx="1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Text Box 24"/>
            <p:cNvSpPr txBox="1">
              <a:spLocks noChangeArrowheads="1"/>
            </p:cNvSpPr>
            <p:nvPr/>
          </p:nvSpPr>
          <p:spPr bwMode="auto">
            <a:xfrm rot="-5400000">
              <a:off x="139" y="1257"/>
              <a:ext cx="7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600" b="1"/>
                <a:t>ENERGIA</a:t>
              </a:r>
            </a:p>
          </p:txBody>
        </p:sp>
        <p:sp>
          <p:nvSpPr>
            <p:cNvPr id="15388" name="Text Box 57"/>
            <p:cNvSpPr txBox="1">
              <a:spLocks noChangeArrowheads="1"/>
            </p:cNvSpPr>
            <p:nvPr/>
          </p:nvSpPr>
          <p:spPr bwMode="auto">
            <a:xfrm>
              <a:off x="957" y="1880"/>
              <a:ext cx="1038" cy="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1400" b="1" dirty="0" smtClean="0">
                  <a:solidFill>
                    <a:srgbClr val="CC3300"/>
                  </a:solidFill>
                </a:rPr>
                <a:t>ENDOTÉRMICA</a:t>
              </a:r>
              <a:endParaRPr lang="pt-BR" altLang="pt-BR" sz="1400" b="1" dirty="0">
                <a:solidFill>
                  <a:srgbClr val="CC3300"/>
                </a:solidFill>
              </a:endParaRPr>
            </a:p>
          </p:txBody>
        </p:sp>
        <p:sp>
          <p:nvSpPr>
            <p:cNvPr id="15389" name="Text Box 61"/>
            <p:cNvSpPr txBox="1">
              <a:spLocks noChangeArrowheads="1"/>
            </p:cNvSpPr>
            <p:nvPr/>
          </p:nvSpPr>
          <p:spPr bwMode="auto">
            <a:xfrm>
              <a:off x="2356" y="945"/>
              <a:ext cx="3787" cy="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000" b="1" dirty="0">
                  <a:solidFill>
                    <a:srgbClr val="00B050"/>
                  </a:solidFill>
                  <a:latin typeface="Verdana" panose="020B0604030504040204" pitchFamily="34" charset="0"/>
                </a:rPr>
                <a:t>Ex.: Fotossíntese</a:t>
              </a:r>
            </a:p>
            <a:p>
              <a:pPr eaLnBrk="1" hangingPunct="1"/>
              <a:endParaRPr lang="pt-BR" altLang="pt-BR" sz="2000" b="1" dirty="0">
                <a:solidFill>
                  <a:srgbClr val="002060"/>
                </a:solidFill>
                <a:latin typeface="Verdana" panose="020B0604030504040204" pitchFamily="34" charset="0"/>
              </a:endParaRPr>
            </a:p>
            <a:p>
              <a:pPr eaLnBrk="1" hangingPunct="1"/>
              <a:r>
                <a: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</a:rPr>
                <a:t>6CO</a:t>
              </a:r>
              <a:r>
                <a:rPr lang="pt-BR" altLang="pt-BR" sz="2000" b="1" baseline="-25000" dirty="0">
                  <a:solidFill>
                    <a:srgbClr val="002060"/>
                  </a:solidFill>
                  <a:latin typeface="Verdana" panose="020B0604030504040204" pitchFamily="34" charset="0"/>
                </a:rPr>
                <a:t>2</a:t>
              </a:r>
              <a:r>
                <a: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</a:rPr>
                <a:t> + 12H</a:t>
              </a:r>
              <a:r>
                <a:rPr lang="pt-BR" altLang="pt-BR" sz="2000" b="1" baseline="-25000" dirty="0">
                  <a:solidFill>
                    <a:srgbClr val="002060"/>
                  </a:solidFill>
                  <a:latin typeface="Verdana" panose="020B0604030504040204" pitchFamily="34" charset="0"/>
                </a:rPr>
                <a:t>2</a:t>
              </a:r>
              <a:r>
                <a: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</a:rPr>
                <a:t>O + </a:t>
              </a:r>
              <a:r>
                <a:rPr lang="pt-BR" altLang="pt-BR" sz="2000" b="1" dirty="0">
                  <a:solidFill>
                    <a:srgbClr val="FF0000"/>
                  </a:solidFill>
                  <a:latin typeface="Verdana" panose="020B0604030504040204" pitchFamily="34" charset="0"/>
                </a:rPr>
                <a:t>LUZ</a:t>
              </a:r>
              <a:r>
                <a: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</a:rPr>
                <a:t> </a:t>
              </a:r>
              <a:r>
                <a: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 C</a:t>
              </a:r>
              <a:r>
                <a:rPr lang="pt-BR" altLang="pt-BR" sz="2000" b="1" baseline="-25000" dirty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6</a:t>
              </a:r>
              <a:r>
                <a: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H</a:t>
              </a:r>
              <a:r>
                <a:rPr lang="pt-BR" altLang="pt-BR" sz="2000" b="1" baseline="-25000" dirty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12</a:t>
              </a:r>
              <a:r>
                <a: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O</a:t>
              </a:r>
              <a:r>
                <a:rPr lang="pt-BR" altLang="pt-BR" sz="2000" b="1" baseline="-25000" dirty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6</a:t>
              </a:r>
              <a:r>
                <a: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 </a:t>
              </a:r>
              <a:r>
                <a:rPr lang="pt-BR" altLang="pt-BR" sz="2000" b="1" dirty="0" smtClean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+ 6O</a:t>
              </a:r>
              <a:r>
                <a:rPr lang="pt-BR" altLang="pt-BR" sz="2000" b="1" baseline="-25000" dirty="0" smtClean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2</a:t>
              </a:r>
              <a:r>
                <a:rPr lang="pt-BR" altLang="pt-BR" sz="2000" b="1" dirty="0" smtClean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 </a:t>
              </a:r>
              <a:r>
                <a: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+ </a:t>
              </a:r>
              <a:r>
                <a:rPr lang="pt-BR" altLang="pt-BR" sz="2000" b="1" dirty="0" smtClean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6H</a:t>
              </a:r>
              <a:r>
                <a:rPr lang="pt-BR" altLang="pt-BR" sz="2000" b="1" baseline="-25000" dirty="0" smtClean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2</a:t>
              </a:r>
              <a:r>
                <a:rPr lang="pt-BR" altLang="pt-BR" sz="2000" b="1" dirty="0" smtClean="0">
                  <a:solidFill>
                    <a:srgbClr val="002060"/>
                  </a:solidFill>
                  <a:latin typeface="Verdana" panose="020B0604030504040204" pitchFamily="34" charset="0"/>
                  <a:sym typeface="Wingdings" panose="05000000000000000000" pitchFamily="2" charset="2"/>
                </a:rPr>
                <a:t>O</a:t>
              </a:r>
              <a:endParaRPr lang="pt-BR" altLang="pt-BR" sz="2000" b="1" dirty="0">
                <a:solidFill>
                  <a:srgbClr val="002060"/>
                </a:solidFill>
                <a:latin typeface="Verdana" panose="020B060403050404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17" name="Group 81"/>
          <p:cNvGrpSpPr>
            <a:grpSpLocks/>
          </p:cNvGrpSpPr>
          <p:nvPr/>
        </p:nvGrpSpPr>
        <p:grpSpPr bwMode="auto">
          <a:xfrm>
            <a:off x="889587" y="3771899"/>
            <a:ext cx="11035895" cy="2525870"/>
            <a:chOff x="385" y="2376"/>
            <a:chExt cx="6109" cy="1180"/>
          </a:xfrm>
        </p:grpSpPr>
        <p:sp>
          <p:nvSpPr>
            <p:cNvPr id="15371" name="Line 48"/>
            <p:cNvSpPr>
              <a:spLocks noChangeShapeType="1"/>
            </p:cNvSpPr>
            <p:nvPr/>
          </p:nvSpPr>
          <p:spPr bwMode="auto">
            <a:xfrm>
              <a:off x="593" y="2692"/>
              <a:ext cx="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49"/>
            <p:cNvSpPr>
              <a:spLocks noChangeShapeType="1"/>
            </p:cNvSpPr>
            <p:nvPr/>
          </p:nvSpPr>
          <p:spPr bwMode="auto">
            <a:xfrm>
              <a:off x="1477" y="310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50"/>
            <p:cNvSpPr>
              <a:spLocks noChangeShapeType="1"/>
            </p:cNvSpPr>
            <p:nvPr/>
          </p:nvSpPr>
          <p:spPr bwMode="auto">
            <a:xfrm>
              <a:off x="593" y="2376"/>
              <a:ext cx="0" cy="9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51"/>
            <p:cNvSpPr>
              <a:spLocks noChangeShapeType="1"/>
            </p:cNvSpPr>
            <p:nvPr/>
          </p:nvSpPr>
          <p:spPr bwMode="auto">
            <a:xfrm>
              <a:off x="541" y="3260"/>
              <a:ext cx="1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62"/>
            <p:cNvSpPr>
              <a:spLocks noChangeShapeType="1"/>
            </p:cNvSpPr>
            <p:nvPr/>
          </p:nvSpPr>
          <p:spPr bwMode="auto">
            <a:xfrm>
              <a:off x="1269" y="2692"/>
              <a:ext cx="2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76" name="Group 79"/>
            <p:cNvGrpSpPr>
              <a:grpSpLocks/>
            </p:cNvGrpSpPr>
            <p:nvPr/>
          </p:nvGrpSpPr>
          <p:grpSpPr bwMode="auto">
            <a:xfrm>
              <a:off x="385" y="2509"/>
              <a:ext cx="6109" cy="1047"/>
              <a:chOff x="385" y="2509"/>
              <a:chExt cx="6109" cy="1047"/>
            </a:xfrm>
          </p:grpSpPr>
          <p:sp>
            <p:nvSpPr>
              <p:cNvPr id="15377" name="Text Box 52"/>
              <p:cNvSpPr txBox="1">
                <a:spLocks noChangeArrowheads="1"/>
              </p:cNvSpPr>
              <p:nvPr/>
            </p:nvSpPr>
            <p:spPr bwMode="auto">
              <a:xfrm rot="-5400000">
                <a:off x="151" y="2743"/>
                <a:ext cx="69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 sz="1600" b="1"/>
                  <a:t>ENERGIA</a:t>
                </a:r>
              </a:p>
            </p:txBody>
          </p:sp>
          <p:sp>
            <p:nvSpPr>
              <p:cNvPr id="15378" name="Text Box 58"/>
              <p:cNvSpPr txBox="1">
                <a:spLocks noChangeArrowheads="1"/>
              </p:cNvSpPr>
              <p:nvPr/>
            </p:nvSpPr>
            <p:spPr bwMode="auto">
              <a:xfrm>
                <a:off x="967" y="3364"/>
                <a:ext cx="935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 sz="1400" b="1" dirty="0">
                    <a:solidFill>
                      <a:srgbClr val="CC3300"/>
                    </a:solidFill>
                  </a:rPr>
                  <a:t>EXOTÉRMICA</a:t>
                </a:r>
              </a:p>
            </p:txBody>
          </p:sp>
          <p:sp>
            <p:nvSpPr>
              <p:cNvPr id="15379" name="Text Box 60"/>
              <p:cNvSpPr txBox="1">
                <a:spLocks noChangeArrowheads="1"/>
              </p:cNvSpPr>
              <p:nvPr/>
            </p:nvSpPr>
            <p:spPr bwMode="auto">
              <a:xfrm>
                <a:off x="2143" y="3208"/>
                <a:ext cx="1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 sz="1400" b="1"/>
                  <a:t>t</a:t>
                </a:r>
              </a:p>
            </p:txBody>
          </p:sp>
          <p:sp>
            <p:nvSpPr>
              <p:cNvPr id="15380" name="Text Box 63"/>
              <p:cNvSpPr txBox="1">
                <a:spLocks noChangeArrowheads="1"/>
              </p:cNvSpPr>
              <p:nvPr/>
            </p:nvSpPr>
            <p:spPr bwMode="auto">
              <a:xfrm>
                <a:off x="2988" y="2760"/>
                <a:ext cx="3506" cy="6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2000" b="1" dirty="0">
                    <a:solidFill>
                      <a:srgbClr val="00B050"/>
                    </a:solidFill>
                    <a:latin typeface="Verdana" panose="020B0604030504040204" pitchFamily="34" charset="0"/>
                  </a:rPr>
                  <a:t>Ex.: Respiração celular</a:t>
                </a:r>
              </a:p>
              <a:p>
                <a:pPr eaLnBrk="1" hangingPunct="1"/>
                <a:endParaRPr lang="pt-BR" altLang="pt-BR" sz="2000" b="1" dirty="0">
                  <a:solidFill>
                    <a:srgbClr val="002060"/>
                  </a:solidFill>
                  <a:latin typeface="Verdana" panose="020B0604030504040204" pitchFamily="34" charset="0"/>
                </a:endParaRPr>
              </a:p>
              <a:p>
                <a:pPr eaLnBrk="1" hangingPunct="1"/>
                <a:r>
                  <a:rPr lang="pt-BR" altLang="pt-BR" sz="2000" b="1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C</a:t>
                </a:r>
                <a:r>
                  <a:rPr lang="pt-BR" altLang="pt-BR" sz="2000" b="1" baseline="-25000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6</a:t>
                </a:r>
                <a:r>
                  <a:rPr lang="pt-BR" altLang="pt-BR" sz="2000" b="1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H</a:t>
                </a:r>
                <a:r>
                  <a:rPr lang="pt-BR" altLang="pt-BR" sz="2000" b="1" baseline="-25000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12</a:t>
                </a:r>
                <a:r>
                  <a:rPr lang="pt-BR" altLang="pt-BR" sz="2000" b="1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O</a:t>
                </a:r>
                <a:r>
                  <a:rPr lang="pt-BR" altLang="pt-BR" sz="2000" b="1" baseline="-25000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6</a:t>
                </a:r>
                <a:r>
                  <a:rPr lang="pt-BR" altLang="pt-BR" sz="2000" b="1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 + </a:t>
                </a:r>
                <a:r>
                  <a:rPr lang="pt-BR" altLang="pt-BR" sz="2000" b="1" dirty="0" smtClean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6</a:t>
                </a:r>
                <a:r>
                  <a:rPr lang="pt-BR" altLang="pt-BR" sz="2000" b="1" dirty="0" smtClean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O</a:t>
                </a:r>
                <a:r>
                  <a:rPr lang="pt-BR" altLang="pt-BR" sz="2000" b="1" baseline="-25000" dirty="0" smtClean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2</a:t>
                </a:r>
                <a:r>
                  <a:rPr lang="pt-BR" altLang="pt-BR" sz="2000" b="1" dirty="0" smtClean="0">
                    <a:solidFill>
                      <a:srgbClr val="002060"/>
                    </a:solidFill>
                    <a:latin typeface="Verdana" panose="020B0604030504040204" pitchFamily="34" charset="0"/>
                  </a:rPr>
                  <a:t> </a:t>
                </a:r>
                <a:r>
                  <a:rPr lang="pt-BR" altLang="pt-BR" sz="2000" b="1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pt-BR" altLang="pt-BR" sz="2000" b="1" dirty="0" smtClean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+ 6CO</a:t>
                </a:r>
                <a:r>
                  <a:rPr lang="pt-BR" altLang="pt-BR" sz="2000" b="1" baseline="-25000" dirty="0" smtClean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2</a:t>
                </a:r>
                <a:r>
                  <a:rPr lang="pt-BR" altLang="pt-BR" sz="2000" b="1" dirty="0" smtClean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 </a:t>
                </a:r>
                <a:r>
                  <a:rPr lang="pt-BR" altLang="pt-BR" sz="2000" b="1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+ 6H</a:t>
                </a:r>
                <a:r>
                  <a:rPr lang="pt-BR" altLang="pt-BR" sz="2000" b="1" baseline="-25000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2</a:t>
                </a:r>
                <a:r>
                  <a:rPr lang="pt-BR" altLang="pt-BR" sz="2000" b="1" dirty="0">
                    <a:solidFill>
                      <a:srgbClr val="00206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O + </a:t>
                </a:r>
                <a:r>
                  <a:rPr lang="pt-BR" altLang="pt-BR" sz="2000" b="1" dirty="0">
                    <a:solidFill>
                      <a:srgbClr val="FF0000"/>
                    </a:solidFill>
                    <a:latin typeface="Verdana" panose="020B0604030504040204" pitchFamily="34" charset="0"/>
                    <a:sym typeface="Wingdings" panose="05000000000000000000" pitchFamily="2" charset="2"/>
                  </a:rPr>
                  <a:t>Energia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02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Imagem 7" descr="efeitoesfuf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249250"/>
            <a:ext cx="11856545" cy="54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23838" y="158017"/>
            <a:ext cx="689818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4800" dirty="0" smtClean="0">
                <a:latin typeface="Arial Black" panose="020B0A04020102020204" pitchFamily="34" charset="0"/>
              </a:rPr>
              <a:t>EFEITO ESTUFA</a:t>
            </a:r>
            <a:endParaRPr lang="pt-BR" altLang="pt-BR" sz="4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5"/>
          <p:cNvSpPr txBox="1">
            <a:spLocks noChangeArrowheads="1"/>
          </p:cNvSpPr>
          <p:nvPr/>
        </p:nvSpPr>
        <p:spPr bwMode="auto">
          <a:xfrm>
            <a:off x="407988" y="353947"/>
            <a:ext cx="6192837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 dirty="0">
                <a:latin typeface="Arial Black" panose="020B0A04020102020204" pitchFamily="34" charset="0"/>
              </a:rPr>
              <a:t>“MUDANÇAS CLIMÁTICAS”</a:t>
            </a:r>
            <a:endParaRPr lang="pt-BR" altLang="pt-BR" sz="3200" dirty="0">
              <a:latin typeface="Verdana" panose="020B0604030504040204" pitchFamily="34" charset="0"/>
            </a:endParaRPr>
          </a:p>
        </p:txBody>
      </p:sp>
      <p:pic>
        <p:nvPicPr>
          <p:cNvPr id="4301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269967"/>
            <a:ext cx="5451899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56" y="1269967"/>
            <a:ext cx="410152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CaixaDeTexto 3"/>
          <p:cNvSpPr txBox="1">
            <a:spLocks noChangeArrowheads="1"/>
          </p:cNvSpPr>
          <p:nvPr/>
        </p:nvSpPr>
        <p:spPr bwMode="auto">
          <a:xfrm>
            <a:off x="407988" y="5069490"/>
            <a:ext cx="2435225" cy="646112"/>
          </a:xfrm>
          <a:prstGeom prst="rect">
            <a:avLst/>
          </a:prstGeom>
          <a:solidFill>
            <a:srgbClr val="0070C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Verdana" panose="020B0604030504040204" pitchFamily="34" charset="0"/>
              </a:rPr>
              <a:t>RICARDO FELÍCIO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Verdana" panose="020B0604030504040204" pitchFamily="34" charset="0"/>
              </a:rPr>
              <a:t>USP</a:t>
            </a:r>
          </a:p>
        </p:txBody>
      </p:sp>
      <p:sp>
        <p:nvSpPr>
          <p:cNvPr id="43014" name="CaixaDeTexto 6"/>
          <p:cNvSpPr txBox="1">
            <a:spLocks noChangeArrowheads="1"/>
          </p:cNvSpPr>
          <p:nvPr/>
        </p:nvSpPr>
        <p:spPr bwMode="auto">
          <a:xfrm>
            <a:off x="6459156" y="5084762"/>
            <a:ext cx="3003550" cy="646113"/>
          </a:xfrm>
          <a:prstGeom prst="rect">
            <a:avLst/>
          </a:prstGeom>
          <a:solidFill>
            <a:srgbClr val="0070C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Verdana" panose="020B0604030504040204" pitchFamily="34" charset="0"/>
              </a:rPr>
              <a:t>LUIZ CARLOS MOLION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latin typeface="Verdana" panose="020B0604030504040204" pitchFamily="34" charset="0"/>
              </a:rPr>
              <a:t>UFAL</a:t>
            </a:r>
          </a:p>
        </p:txBody>
      </p:sp>
    </p:spTree>
    <p:extLst>
      <p:ext uri="{BB962C8B-B14F-4D97-AF65-F5344CB8AC3E}">
        <p14:creationId xmlns:p14="http://schemas.microsoft.com/office/powerpoint/2010/main" val="17623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125538"/>
            <a:ext cx="6780212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5786438" y="1296988"/>
            <a:ext cx="1389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b="1">
                <a:latin typeface="Arial" panose="020B0604020202020204" pitchFamily="34" charset="0"/>
              </a:rPr>
              <a:t>N</a:t>
            </a:r>
            <a:r>
              <a:rPr lang="pt-BR" altLang="pt-BR" sz="1100" b="1" baseline="-25000">
                <a:latin typeface="Arial" panose="020B0604020202020204" pitchFamily="34" charset="0"/>
              </a:rPr>
              <a:t>2</a:t>
            </a:r>
            <a:r>
              <a:rPr lang="pt-BR" altLang="pt-BR" sz="1100" b="1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45060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Figur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127125"/>
            <a:ext cx="6780212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2895600" y="1373189"/>
            <a:ext cx="1752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300" b="1">
                <a:latin typeface="Arial" panose="020B0604020202020204" pitchFamily="34" charset="0"/>
              </a:rPr>
              <a:t>FIXAÇÃO DO NITROGÊNIO ATMOSFÉRICO</a:t>
            </a: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3200400" y="3733801"/>
            <a:ext cx="129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nos nódulos de raízes de leguminosas</a:t>
            </a:r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2209800" y="5638800"/>
            <a:ext cx="1600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>
                <a:latin typeface="Arial" panose="020B0604020202020204" pitchFamily="34" charset="0"/>
              </a:rPr>
              <a:t>Bactérias fixadoras de N2 no solo</a:t>
            </a:r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5786438" y="1296988"/>
            <a:ext cx="1389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b="1">
                <a:latin typeface="Arial" panose="020B0604020202020204" pitchFamily="34" charset="0"/>
              </a:rPr>
              <a:t>N</a:t>
            </a:r>
            <a:r>
              <a:rPr lang="pt-BR" altLang="pt-BR" sz="1100" b="1" baseline="-25000">
                <a:latin typeface="Arial" panose="020B0604020202020204" pitchFamily="34" charset="0"/>
              </a:rPr>
              <a:t>2</a:t>
            </a:r>
            <a:r>
              <a:rPr lang="pt-BR" altLang="pt-BR" sz="1100" b="1">
                <a:latin typeface="Arial" panose="020B0604020202020204" pitchFamily="34" charset="0"/>
              </a:rPr>
              <a:t> atmosférico</a:t>
            </a:r>
          </a:p>
        </p:txBody>
      </p:sp>
      <p:sp>
        <p:nvSpPr>
          <p:cNvPr id="47111" name="Text Box 15"/>
          <p:cNvSpPr txBox="1">
            <a:spLocks noChangeArrowheads="1"/>
          </p:cNvSpPr>
          <p:nvPr/>
        </p:nvSpPr>
        <p:spPr bwMode="auto">
          <a:xfrm>
            <a:off x="1774825" y="404813"/>
            <a:ext cx="597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3200">
                <a:latin typeface="Arial Black" panose="020B0A04020102020204" pitchFamily="34" charset="0"/>
              </a:rPr>
              <a:t>CICLO DO NITROGÊNIO</a:t>
            </a:r>
            <a:endParaRPr lang="pt-BR" altLang="pt-BR" sz="32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</TotalTime>
  <Words>919</Words>
  <Application>Microsoft Office PowerPoint</Application>
  <PresentationFormat>Widescreen</PresentationFormat>
  <Paragraphs>360</Paragraphs>
  <Slides>45</Slides>
  <Notes>38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7" baseType="lpstr">
      <vt:lpstr>Arial</vt:lpstr>
      <vt:lpstr>Arial Black</vt:lpstr>
      <vt:lpstr>Calibri</vt:lpstr>
      <vt:lpstr>Candara</vt:lpstr>
      <vt:lpstr>Century Gothic</vt:lpstr>
      <vt:lpstr>Tahoma</vt:lpstr>
      <vt:lpstr>Times New Roman</vt:lpstr>
      <vt:lpstr>Verdana</vt:lpstr>
      <vt:lpstr>Wingdings</vt:lpstr>
      <vt:lpstr>Wingdings 3</vt:lpstr>
      <vt:lpstr>Íon</vt:lpstr>
      <vt:lpstr>Equation</vt:lpstr>
      <vt:lpstr>CICLOS BIOGEOQUÍMICOS  Prof. Lourenço www.detonei.com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"Na natureza nada se cria, nada se perde, tudo se transforma".   (Lavoisier, químico francês, 1743-1794)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CICLOS BIOGEOQUÍMICOS  Prof. Lourenço www.detonei.com</dc:title>
  <dc:creator>Conta da Microsoft</dc:creator>
  <cp:lastModifiedBy>Conta da Microsoft</cp:lastModifiedBy>
  <cp:revision>42</cp:revision>
  <dcterms:created xsi:type="dcterms:W3CDTF">2024-04-02T18:59:09Z</dcterms:created>
  <dcterms:modified xsi:type="dcterms:W3CDTF">2024-04-05T19:49:47Z</dcterms:modified>
</cp:coreProperties>
</file>