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17"/>
  </p:notesMasterIdLst>
  <p:sldIdLst>
    <p:sldId id="257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A9D8F-2E62-4D96-B5C3-5F2E249B4AE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591EB-D63C-4294-9241-29C159C6DE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3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CA9260-7E38-4F05-89CF-6496C88E7545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444317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6D5F96-E377-49A6-A9F3-44FE8366A378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750840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EDC2F8-2D31-48AC-91C7-79C53E11DB70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049065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D545CD-92C2-4558-AEAC-EFE55401CF7B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367475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623867-D7DD-46DB-930D-A211A73B547E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703574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FAC3F1-6BEA-4C08-BD4C-89DB088CD73F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788899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1E688E-1C77-483D-91C2-FE7607E88B10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107356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CEBF2E-8224-4FBB-8D27-1FAA5EC32B4A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490172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AFA365-995F-43DC-8D22-ECFA55AB14A9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831147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24B445-1CD4-41C5-95FB-CE4DC009EA2B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960167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63579E-12A9-412A-B688-FF581E03A9FD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357175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CC915A-25EF-4503-821C-595A359075A7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045278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4DB709-09A1-4242-B35F-7AECE6E46B93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93375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3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08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80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788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162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025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010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472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509A250-FF31-4206-8172-F9D3106AACB1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42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17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70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178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650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19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7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7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8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5307" y="927279"/>
            <a:ext cx="11140225" cy="493260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8000" b="1" dirty="0"/>
              <a:t>CICLOS BIOGEOQUÍMICOS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4000" dirty="0" smtClean="0"/>
              <a:t>Prof</a:t>
            </a:r>
            <a:r>
              <a:rPr lang="pt-BR" sz="4000" dirty="0"/>
              <a:t>. Lourenço</a:t>
            </a:r>
            <a:br>
              <a:rPr lang="pt-BR" sz="4000" dirty="0"/>
            </a:br>
            <a:r>
              <a:rPr lang="pt-BR" sz="2800" dirty="0"/>
              <a:t>www.detonei.com</a:t>
            </a:r>
          </a:p>
        </p:txBody>
      </p:sp>
    </p:spTree>
    <p:extLst>
      <p:ext uri="{BB962C8B-B14F-4D97-AF65-F5344CB8AC3E}">
        <p14:creationId xmlns:p14="http://schemas.microsoft.com/office/powerpoint/2010/main" val="29364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1027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95" y="1173162"/>
            <a:ext cx="10869769" cy="54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1029"/>
          <p:cNvSpPr>
            <a:spLocks noChangeArrowheads="1"/>
          </p:cNvSpPr>
          <p:nvPr/>
        </p:nvSpPr>
        <p:spPr bwMode="auto">
          <a:xfrm>
            <a:off x="4572001" y="2362200"/>
            <a:ext cx="1139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Respiração</a:t>
            </a:r>
            <a:endParaRPr lang="pt-BR" altLang="pt-BR" sz="1400">
              <a:latin typeface="Arial" panose="020B0604020202020204" pitchFamily="34" charset="0"/>
            </a:endParaRPr>
          </a:p>
        </p:txBody>
      </p:sp>
      <p:sp>
        <p:nvSpPr>
          <p:cNvPr id="108549" name="Rectangle 1032"/>
          <p:cNvSpPr>
            <a:spLocks noChangeArrowheads="1"/>
          </p:cNvSpPr>
          <p:nvPr/>
        </p:nvSpPr>
        <p:spPr bwMode="auto">
          <a:xfrm>
            <a:off x="9813164" y="3200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 dirty="0">
                <a:latin typeface="Arial" panose="020B0604020202020204" pitchFamily="34" charset="0"/>
              </a:rPr>
              <a:t>Transpiração vegetal</a:t>
            </a:r>
          </a:p>
        </p:txBody>
      </p:sp>
      <p:sp>
        <p:nvSpPr>
          <p:cNvPr id="108550" name="Rectangle 1033"/>
          <p:cNvSpPr>
            <a:spLocks noChangeArrowheads="1"/>
          </p:cNvSpPr>
          <p:nvPr/>
        </p:nvSpPr>
        <p:spPr bwMode="auto">
          <a:xfrm>
            <a:off x="2667001" y="3144837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 dirty="0">
                <a:latin typeface="Arial" panose="020B0604020202020204" pitchFamily="34" charset="0"/>
              </a:rPr>
              <a:t>Transpiração animal</a:t>
            </a:r>
          </a:p>
        </p:txBody>
      </p:sp>
      <p:sp>
        <p:nvSpPr>
          <p:cNvPr id="108551" name="Rectangle 1034"/>
          <p:cNvSpPr>
            <a:spLocks noChangeArrowheads="1"/>
          </p:cNvSpPr>
          <p:nvPr/>
        </p:nvSpPr>
        <p:spPr bwMode="auto">
          <a:xfrm>
            <a:off x="6248401" y="2209800"/>
            <a:ext cx="1274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Fotossíntese</a:t>
            </a:r>
          </a:p>
        </p:txBody>
      </p:sp>
      <p:sp>
        <p:nvSpPr>
          <p:cNvPr id="108553" name="Rectangle 1037"/>
          <p:cNvSpPr>
            <a:spLocks noChangeArrowheads="1"/>
          </p:cNvSpPr>
          <p:nvPr/>
        </p:nvSpPr>
        <p:spPr bwMode="auto">
          <a:xfrm>
            <a:off x="4038601" y="5181600"/>
            <a:ext cx="1001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Absorção</a:t>
            </a:r>
          </a:p>
        </p:txBody>
      </p:sp>
      <p:sp>
        <p:nvSpPr>
          <p:cNvPr id="108554" name="Rectangle 1038"/>
          <p:cNvSpPr>
            <a:spLocks noChangeArrowheads="1"/>
          </p:cNvSpPr>
          <p:nvPr/>
        </p:nvSpPr>
        <p:spPr bwMode="auto">
          <a:xfrm>
            <a:off x="2895601" y="4329359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Utilização por plantas e animais</a:t>
            </a:r>
          </a:p>
        </p:txBody>
      </p:sp>
      <p:sp>
        <p:nvSpPr>
          <p:cNvPr id="108555" name="Rectangle 1039"/>
          <p:cNvSpPr>
            <a:spLocks noChangeArrowheads="1"/>
          </p:cNvSpPr>
          <p:nvPr/>
        </p:nvSpPr>
        <p:spPr bwMode="auto">
          <a:xfrm rot="-5400000">
            <a:off x="343547" y="3221037"/>
            <a:ext cx="2022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Condensação (chuva)</a:t>
            </a:r>
          </a:p>
        </p:txBody>
      </p:sp>
      <p:sp>
        <p:nvSpPr>
          <p:cNvPr id="108558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 dirty="0">
                <a:latin typeface="Arial Black" panose="020B0A04020102020204" pitchFamily="34" charset="0"/>
              </a:rPr>
              <a:t>CICLO DO OXIGÊNIO</a:t>
            </a:r>
            <a:endParaRPr lang="pt-BR" altLang="pt-BR" sz="3200" dirty="0">
              <a:latin typeface="Verdana" panose="020B0604030504040204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267200" y="1802190"/>
            <a:ext cx="15422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O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354785" y="1841679"/>
            <a:ext cx="1176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H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O (vapor)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9064447" y="1841679"/>
            <a:ext cx="15856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CO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1310702" y="4924199"/>
            <a:ext cx="12650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H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O (líquida)</a:t>
            </a:r>
          </a:p>
        </p:txBody>
      </p:sp>
    </p:spTree>
    <p:extLst>
      <p:ext uri="{BB962C8B-B14F-4D97-AF65-F5344CB8AC3E}">
        <p14:creationId xmlns:p14="http://schemas.microsoft.com/office/powerpoint/2010/main" val="391382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1027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1" y="1057252"/>
            <a:ext cx="10921284" cy="554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Rectangle 1029"/>
          <p:cNvSpPr>
            <a:spLocks noChangeArrowheads="1"/>
          </p:cNvSpPr>
          <p:nvPr/>
        </p:nvSpPr>
        <p:spPr bwMode="auto">
          <a:xfrm>
            <a:off x="4572001" y="2362200"/>
            <a:ext cx="1139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Respiração</a:t>
            </a:r>
          </a:p>
        </p:txBody>
      </p:sp>
      <p:sp>
        <p:nvSpPr>
          <p:cNvPr id="110597" name="Rectangle 1032"/>
          <p:cNvSpPr>
            <a:spLocks noChangeArrowheads="1"/>
          </p:cNvSpPr>
          <p:nvPr/>
        </p:nvSpPr>
        <p:spPr bwMode="auto">
          <a:xfrm>
            <a:off x="9553699" y="3058732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 dirty="0">
                <a:latin typeface="Arial" panose="020B0604020202020204" pitchFamily="34" charset="0"/>
              </a:rPr>
              <a:t>Transpiração vegetal</a:t>
            </a:r>
          </a:p>
        </p:txBody>
      </p:sp>
      <p:sp>
        <p:nvSpPr>
          <p:cNvPr id="110598" name="Rectangle 1033"/>
          <p:cNvSpPr>
            <a:spLocks noChangeArrowheads="1"/>
          </p:cNvSpPr>
          <p:nvPr/>
        </p:nvSpPr>
        <p:spPr bwMode="auto">
          <a:xfrm>
            <a:off x="3200400" y="2971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animal</a:t>
            </a:r>
          </a:p>
        </p:txBody>
      </p:sp>
      <p:sp>
        <p:nvSpPr>
          <p:cNvPr id="110599" name="Rectangle 1034"/>
          <p:cNvSpPr>
            <a:spLocks noChangeArrowheads="1"/>
          </p:cNvSpPr>
          <p:nvPr/>
        </p:nvSpPr>
        <p:spPr bwMode="auto">
          <a:xfrm>
            <a:off x="6248401" y="2209800"/>
            <a:ext cx="1274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Fotossíntese</a:t>
            </a:r>
            <a:endParaRPr lang="pt-BR" altLang="pt-BR" sz="1600" b="1">
              <a:latin typeface="Arial" panose="020B0604020202020204" pitchFamily="34" charset="0"/>
            </a:endParaRPr>
          </a:p>
        </p:txBody>
      </p:sp>
      <p:sp>
        <p:nvSpPr>
          <p:cNvPr id="110601" name="Rectangle 1037"/>
          <p:cNvSpPr>
            <a:spLocks noChangeArrowheads="1"/>
          </p:cNvSpPr>
          <p:nvPr/>
        </p:nvSpPr>
        <p:spPr bwMode="auto">
          <a:xfrm>
            <a:off x="4038601" y="5181600"/>
            <a:ext cx="1001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Absorção</a:t>
            </a:r>
          </a:p>
        </p:txBody>
      </p:sp>
      <p:sp>
        <p:nvSpPr>
          <p:cNvPr id="110602" name="Rectangle 1038"/>
          <p:cNvSpPr>
            <a:spLocks noChangeArrowheads="1"/>
          </p:cNvSpPr>
          <p:nvPr/>
        </p:nvSpPr>
        <p:spPr bwMode="auto">
          <a:xfrm>
            <a:off x="2531710" y="4354156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Utilização por plantas e animais</a:t>
            </a:r>
          </a:p>
        </p:txBody>
      </p:sp>
      <p:sp>
        <p:nvSpPr>
          <p:cNvPr id="110603" name="Rectangle 1039"/>
          <p:cNvSpPr>
            <a:spLocks noChangeArrowheads="1"/>
          </p:cNvSpPr>
          <p:nvPr/>
        </p:nvSpPr>
        <p:spPr bwMode="auto">
          <a:xfrm rot="-5400000">
            <a:off x="-23858" y="3276599"/>
            <a:ext cx="2022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Condensação (chuva)</a:t>
            </a:r>
          </a:p>
        </p:txBody>
      </p:sp>
      <p:sp>
        <p:nvSpPr>
          <p:cNvPr id="110606" name="Text Box 15"/>
          <p:cNvSpPr txBox="1">
            <a:spLocks noChangeArrowheads="1"/>
          </p:cNvSpPr>
          <p:nvPr/>
        </p:nvSpPr>
        <p:spPr bwMode="auto">
          <a:xfrm>
            <a:off x="2685291" y="342107"/>
            <a:ext cx="5976938" cy="58420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 dirty="0">
                <a:latin typeface="Arial Black" panose="020B0A04020102020204" pitchFamily="34" charset="0"/>
              </a:rPr>
              <a:t>CICLO DO OXIGÊNIO</a:t>
            </a:r>
            <a:endParaRPr lang="pt-BR" altLang="pt-BR" sz="3200" dirty="0">
              <a:latin typeface="Verdana" panose="020B0604030504040204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172755" y="1828800"/>
            <a:ext cx="15422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O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354785" y="1841679"/>
            <a:ext cx="1176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H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O (vapor)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8760854" y="1687790"/>
            <a:ext cx="15856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CO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1142280" y="4953044"/>
            <a:ext cx="12650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H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O (líquida)</a:t>
            </a:r>
          </a:p>
        </p:txBody>
      </p:sp>
    </p:spTree>
    <p:extLst>
      <p:ext uri="{BB962C8B-B14F-4D97-AF65-F5344CB8AC3E}">
        <p14:creationId xmlns:p14="http://schemas.microsoft.com/office/powerpoint/2010/main" val="79698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1027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9" y="1173162"/>
            <a:ext cx="11101588" cy="54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Rectangle 1029"/>
          <p:cNvSpPr>
            <a:spLocks noChangeArrowheads="1"/>
          </p:cNvSpPr>
          <p:nvPr/>
        </p:nvSpPr>
        <p:spPr bwMode="auto">
          <a:xfrm>
            <a:off x="4572001" y="2362200"/>
            <a:ext cx="1139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Respiração</a:t>
            </a:r>
            <a:endParaRPr lang="pt-BR" altLang="pt-BR" sz="1400">
              <a:latin typeface="Arial" panose="020B0604020202020204" pitchFamily="34" charset="0"/>
            </a:endParaRPr>
          </a:p>
        </p:txBody>
      </p:sp>
      <p:sp>
        <p:nvSpPr>
          <p:cNvPr id="112645" name="Rectangle 1032"/>
          <p:cNvSpPr>
            <a:spLocks noChangeArrowheads="1"/>
          </p:cNvSpPr>
          <p:nvPr/>
        </p:nvSpPr>
        <p:spPr bwMode="auto">
          <a:xfrm>
            <a:off x="9857292" y="3109175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 dirty="0">
                <a:latin typeface="Arial" panose="020B0604020202020204" pitchFamily="34" charset="0"/>
              </a:rPr>
              <a:t>Transpiração vegetal</a:t>
            </a:r>
          </a:p>
        </p:txBody>
      </p:sp>
      <p:sp>
        <p:nvSpPr>
          <p:cNvPr id="112646" name="Rectangle 1033"/>
          <p:cNvSpPr>
            <a:spLocks noChangeArrowheads="1"/>
          </p:cNvSpPr>
          <p:nvPr/>
        </p:nvSpPr>
        <p:spPr bwMode="auto">
          <a:xfrm>
            <a:off x="3200400" y="2971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 dirty="0">
                <a:latin typeface="Arial" panose="020B0604020202020204" pitchFamily="34" charset="0"/>
              </a:rPr>
              <a:t>Transpiração animal</a:t>
            </a:r>
          </a:p>
        </p:txBody>
      </p:sp>
      <p:sp>
        <p:nvSpPr>
          <p:cNvPr id="112647" name="Rectangle 1034"/>
          <p:cNvSpPr>
            <a:spLocks noChangeArrowheads="1"/>
          </p:cNvSpPr>
          <p:nvPr/>
        </p:nvSpPr>
        <p:spPr bwMode="auto">
          <a:xfrm>
            <a:off x="6248401" y="2209800"/>
            <a:ext cx="1274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Fotossíntese</a:t>
            </a:r>
            <a:endParaRPr lang="pt-BR" altLang="pt-BR" sz="1600" b="1">
              <a:latin typeface="Arial" panose="020B0604020202020204" pitchFamily="34" charset="0"/>
            </a:endParaRPr>
          </a:p>
        </p:txBody>
      </p:sp>
      <p:sp>
        <p:nvSpPr>
          <p:cNvPr id="112649" name="Rectangle 1037"/>
          <p:cNvSpPr>
            <a:spLocks noChangeArrowheads="1"/>
          </p:cNvSpPr>
          <p:nvPr/>
        </p:nvSpPr>
        <p:spPr bwMode="auto">
          <a:xfrm>
            <a:off x="4038601" y="5181600"/>
            <a:ext cx="1001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Absorção</a:t>
            </a:r>
          </a:p>
        </p:txBody>
      </p:sp>
      <p:sp>
        <p:nvSpPr>
          <p:cNvPr id="112650" name="Rectangle 1038"/>
          <p:cNvSpPr>
            <a:spLocks noChangeArrowheads="1"/>
          </p:cNvSpPr>
          <p:nvPr/>
        </p:nvSpPr>
        <p:spPr bwMode="auto">
          <a:xfrm>
            <a:off x="3048000" y="4343400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Utilização por plantas e animais</a:t>
            </a:r>
          </a:p>
        </p:txBody>
      </p:sp>
      <p:sp>
        <p:nvSpPr>
          <p:cNvPr id="112651" name="Rectangle 1039"/>
          <p:cNvSpPr>
            <a:spLocks noChangeArrowheads="1"/>
          </p:cNvSpPr>
          <p:nvPr/>
        </p:nvSpPr>
        <p:spPr bwMode="auto">
          <a:xfrm>
            <a:off x="4771953" y="36957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 dirty="0">
                <a:latin typeface="Arial" panose="020B0604020202020204" pitchFamily="34" charset="0"/>
              </a:rPr>
              <a:t>Assimilação pelos herbívoros</a:t>
            </a:r>
          </a:p>
        </p:txBody>
      </p:sp>
      <p:sp>
        <p:nvSpPr>
          <p:cNvPr id="112652" name="Rectangle 1040"/>
          <p:cNvSpPr>
            <a:spLocks noChangeArrowheads="1"/>
          </p:cNvSpPr>
          <p:nvPr/>
        </p:nvSpPr>
        <p:spPr bwMode="auto">
          <a:xfrm>
            <a:off x="7936706" y="5072390"/>
            <a:ext cx="1566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Morte e decomposição</a:t>
            </a:r>
          </a:p>
        </p:txBody>
      </p:sp>
      <p:sp>
        <p:nvSpPr>
          <p:cNvPr id="112653" name="Rectangle 1041"/>
          <p:cNvSpPr>
            <a:spLocks noChangeArrowheads="1"/>
          </p:cNvSpPr>
          <p:nvPr/>
        </p:nvSpPr>
        <p:spPr bwMode="auto">
          <a:xfrm>
            <a:off x="4724400" y="5948673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Microrganismos decompositores</a:t>
            </a:r>
          </a:p>
        </p:txBody>
      </p:sp>
      <p:sp>
        <p:nvSpPr>
          <p:cNvPr id="112654" name="Rectangle 1042"/>
          <p:cNvSpPr>
            <a:spLocks noChangeArrowheads="1"/>
          </p:cNvSpPr>
          <p:nvPr/>
        </p:nvSpPr>
        <p:spPr bwMode="auto">
          <a:xfrm rot="-5400000">
            <a:off x="199376" y="3327288"/>
            <a:ext cx="2022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Condensação (chuva)</a:t>
            </a:r>
          </a:p>
        </p:txBody>
      </p:sp>
      <p:sp>
        <p:nvSpPr>
          <p:cNvPr id="112657" name="Text Box 15"/>
          <p:cNvSpPr txBox="1">
            <a:spLocks noChangeArrowheads="1"/>
          </p:cNvSpPr>
          <p:nvPr/>
        </p:nvSpPr>
        <p:spPr bwMode="auto">
          <a:xfrm>
            <a:off x="2743200" y="327025"/>
            <a:ext cx="5976938" cy="58420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 dirty="0">
                <a:latin typeface="Arial Black" panose="020B0A04020102020204" pitchFamily="34" charset="0"/>
              </a:rPr>
              <a:t>CICLO DO OXIGÊNIO</a:t>
            </a:r>
            <a:endParaRPr lang="pt-BR" altLang="pt-BR" sz="3200" dirty="0">
              <a:latin typeface="Verdana" panose="020B0604030504040204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172755" y="1828800"/>
            <a:ext cx="15422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O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1354785" y="1841679"/>
            <a:ext cx="1176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H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O (vapor)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9064447" y="1841679"/>
            <a:ext cx="15856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CO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1310702" y="4908321"/>
            <a:ext cx="12650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H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O (líquida)</a:t>
            </a:r>
          </a:p>
        </p:txBody>
      </p:sp>
    </p:spTree>
    <p:extLst>
      <p:ext uri="{BB962C8B-B14F-4D97-AF65-F5344CB8AC3E}">
        <p14:creationId xmlns:p14="http://schemas.microsoft.com/office/powerpoint/2010/main" val="62541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3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7" y="1269207"/>
            <a:ext cx="10869769" cy="541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Rectangle 5"/>
          <p:cNvSpPr>
            <a:spLocks noChangeArrowheads="1"/>
          </p:cNvSpPr>
          <p:nvPr/>
        </p:nvSpPr>
        <p:spPr bwMode="auto">
          <a:xfrm>
            <a:off x="4572001" y="2362200"/>
            <a:ext cx="1139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Respiração</a:t>
            </a:r>
            <a:endParaRPr lang="pt-BR" altLang="pt-BR" sz="1400">
              <a:latin typeface="Arial" panose="020B0604020202020204" pitchFamily="34" charset="0"/>
            </a:endParaRPr>
          </a:p>
        </p:txBody>
      </p:sp>
      <p:sp>
        <p:nvSpPr>
          <p:cNvPr id="114693" name="Rectangle 8"/>
          <p:cNvSpPr>
            <a:spLocks noChangeArrowheads="1"/>
          </p:cNvSpPr>
          <p:nvPr/>
        </p:nvSpPr>
        <p:spPr bwMode="auto">
          <a:xfrm>
            <a:off x="9641381" y="3200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 dirty="0">
                <a:latin typeface="Arial" panose="020B0604020202020204" pitchFamily="34" charset="0"/>
              </a:rPr>
              <a:t>Transpiração vegetal</a:t>
            </a:r>
          </a:p>
        </p:txBody>
      </p:sp>
      <p:sp>
        <p:nvSpPr>
          <p:cNvPr id="114694" name="Rectangle 9"/>
          <p:cNvSpPr>
            <a:spLocks noChangeArrowheads="1"/>
          </p:cNvSpPr>
          <p:nvPr/>
        </p:nvSpPr>
        <p:spPr bwMode="auto">
          <a:xfrm>
            <a:off x="3200400" y="2971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animal</a:t>
            </a:r>
          </a:p>
        </p:txBody>
      </p:sp>
      <p:sp>
        <p:nvSpPr>
          <p:cNvPr id="114695" name="Rectangle 10"/>
          <p:cNvSpPr>
            <a:spLocks noChangeArrowheads="1"/>
          </p:cNvSpPr>
          <p:nvPr/>
        </p:nvSpPr>
        <p:spPr bwMode="auto">
          <a:xfrm>
            <a:off x="7349733" y="2345097"/>
            <a:ext cx="1274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Fotossíntese</a:t>
            </a:r>
            <a:endParaRPr lang="pt-BR" altLang="pt-BR" sz="1600" b="1" dirty="0">
              <a:latin typeface="Arial" panose="020B0604020202020204" pitchFamily="34" charset="0"/>
            </a:endParaRPr>
          </a:p>
        </p:txBody>
      </p:sp>
      <p:sp>
        <p:nvSpPr>
          <p:cNvPr id="114697" name="Rectangle 14"/>
          <p:cNvSpPr>
            <a:spLocks noChangeArrowheads="1"/>
          </p:cNvSpPr>
          <p:nvPr/>
        </p:nvSpPr>
        <p:spPr bwMode="auto">
          <a:xfrm>
            <a:off x="4038601" y="5181600"/>
            <a:ext cx="1001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Absorção</a:t>
            </a:r>
          </a:p>
        </p:txBody>
      </p:sp>
      <p:sp>
        <p:nvSpPr>
          <p:cNvPr id="114698" name="Rectangle 15"/>
          <p:cNvSpPr>
            <a:spLocks noChangeArrowheads="1"/>
          </p:cNvSpPr>
          <p:nvPr/>
        </p:nvSpPr>
        <p:spPr bwMode="auto">
          <a:xfrm>
            <a:off x="2895600" y="4486583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Utilização por plantas e animais</a:t>
            </a:r>
          </a:p>
        </p:txBody>
      </p:sp>
      <p:sp>
        <p:nvSpPr>
          <p:cNvPr id="114699" name="Rectangle 16"/>
          <p:cNvSpPr>
            <a:spLocks noChangeArrowheads="1"/>
          </p:cNvSpPr>
          <p:nvPr/>
        </p:nvSpPr>
        <p:spPr bwMode="auto">
          <a:xfrm>
            <a:off x="4666375" y="3657600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Assimilação pelos herbívoros</a:t>
            </a:r>
          </a:p>
        </p:txBody>
      </p:sp>
      <p:sp>
        <p:nvSpPr>
          <p:cNvPr id="114700" name="Rectangle 17"/>
          <p:cNvSpPr>
            <a:spLocks noChangeArrowheads="1"/>
          </p:cNvSpPr>
          <p:nvPr/>
        </p:nvSpPr>
        <p:spPr bwMode="auto">
          <a:xfrm>
            <a:off x="7841065" y="5181600"/>
            <a:ext cx="1566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Morte e decomposição</a:t>
            </a:r>
          </a:p>
        </p:txBody>
      </p:sp>
      <p:sp>
        <p:nvSpPr>
          <p:cNvPr id="114701" name="Rectangle 18"/>
          <p:cNvSpPr>
            <a:spLocks noChangeArrowheads="1"/>
          </p:cNvSpPr>
          <p:nvPr/>
        </p:nvSpPr>
        <p:spPr bwMode="auto">
          <a:xfrm>
            <a:off x="4911726" y="6035830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Microrganismos decompositores</a:t>
            </a:r>
          </a:p>
        </p:txBody>
      </p:sp>
      <p:sp>
        <p:nvSpPr>
          <p:cNvPr id="114702" name="Rectangle 19"/>
          <p:cNvSpPr>
            <a:spLocks noChangeArrowheads="1"/>
          </p:cNvSpPr>
          <p:nvPr/>
        </p:nvSpPr>
        <p:spPr bwMode="auto">
          <a:xfrm rot="-5400000">
            <a:off x="171890" y="3356335"/>
            <a:ext cx="2022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Condensação (chuva)</a:t>
            </a:r>
          </a:p>
        </p:txBody>
      </p:sp>
      <p:sp>
        <p:nvSpPr>
          <p:cNvPr id="114703" name="Rectangle 20"/>
          <p:cNvSpPr>
            <a:spLocks noChangeArrowheads="1"/>
          </p:cNvSpPr>
          <p:nvPr/>
        </p:nvSpPr>
        <p:spPr bwMode="auto">
          <a:xfrm>
            <a:off x="8848536" y="1904898"/>
            <a:ext cx="15856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CO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14704" name="Rectangle 21"/>
          <p:cNvSpPr>
            <a:spLocks noChangeArrowheads="1"/>
          </p:cNvSpPr>
          <p:nvPr/>
        </p:nvSpPr>
        <p:spPr bwMode="auto">
          <a:xfrm>
            <a:off x="4303848" y="1904898"/>
            <a:ext cx="14692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O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14705" name="Text Box 15"/>
          <p:cNvSpPr txBox="1">
            <a:spLocks noChangeArrowheads="1"/>
          </p:cNvSpPr>
          <p:nvPr/>
        </p:nvSpPr>
        <p:spPr bwMode="auto">
          <a:xfrm>
            <a:off x="2723357" y="380207"/>
            <a:ext cx="5976938" cy="58420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 dirty="0">
                <a:latin typeface="Arial Black" panose="020B0A04020102020204" pitchFamily="34" charset="0"/>
              </a:rPr>
              <a:t>CICLO DO OXIGÊNIO</a:t>
            </a:r>
            <a:endParaRPr lang="pt-BR" altLang="pt-BR" sz="3200" dirty="0">
              <a:latin typeface="Verdana" panose="020B0604030504040204" pitchFamily="34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1335528" y="1920338"/>
            <a:ext cx="1176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H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O (vapor)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1247363" y="5016043"/>
            <a:ext cx="12650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H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O (líquida)</a:t>
            </a:r>
          </a:p>
        </p:txBody>
      </p:sp>
    </p:spTree>
    <p:extLst>
      <p:ext uri="{BB962C8B-B14F-4D97-AF65-F5344CB8AC3E}">
        <p14:creationId xmlns:p14="http://schemas.microsoft.com/office/powerpoint/2010/main" val="153409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1" descr="Figura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5" y="1173162"/>
            <a:ext cx="10650828" cy="549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Rectangle 4"/>
          <p:cNvSpPr>
            <a:spLocks noChangeArrowheads="1"/>
          </p:cNvSpPr>
          <p:nvPr/>
        </p:nvSpPr>
        <p:spPr bwMode="auto">
          <a:xfrm>
            <a:off x="4615132" y="3588176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Assimilação pelos herbívoros</a:t>
            </a:r>
          </a:p>
        </p:txBody>
      </p:sp>
      <p:sp>
        <p:nvSpPr>
          <p:cNvPr id="116740" name="Rectangle 5"/>
          <p:cNvSpPr>
            <a:spLocks noChangeArrowheads="1"/>
          </p:cNvSpPr>
          <p:nvPr/>
        </p:nvSpPr>
        <p:spPr bwMode="auto">
          <a:xfrm>
            <a:off x="4756598" y="5947709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Microrganismos decompositores</a:t>
            </a:r>
          </a:p>
        </p:txBody>
      </p:sp>
      <p:sp>
        <p:nvSpPr>
          <p:cNvPr id="116741" name="Rectangle 6"/>
          <p:cNvSpPr>
            <a:spLocks noChangeArrowheads="1"/>
          </p:cNvSpPr>
          <p:nvPr/>
        </p:nvSpPr>
        <p:spPr bwMode="auto">
          <a:xfrm>
            <a:off x="9491193" y="5334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 dirty="0">
                <a:latin typeface="Arial" panose="020B0604020202020204" pitchFamily="34" charset="0"/>
              </a:rPr>
              <a:t>Transpiração do solo</a:t>
            </a:r>
          </a:p>
        </p:txBody>
      </p:sp>
      <p:sp>
        <p:nvSpPr>
          <p:cNvPr id="116742" name="Rectangle 8"/>
          <p:cNvSpPr>
            <a:spLocks noChangeArrowheads="1"/>
          </p:cNvSpPr>
          <p:nvPr/>
        </p:nvSpPr>
        <p:spPr bwMode="auto">
          <a:xfrm>
            <a:off x="4038601" y="5181600"/>
            <a:ext cx="1001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Absorção</a:t>
            </a:r>
          </a:p>
        </p:txBody>
      </p:sp>
      <p:sp>
        <p:nvSpPr>
          <p:cNvPr id="116744" name="Rectangle 10"/>
          <p:cNvSpPr>
            <a:spLocks noChangeArrowheads="1"/>
          </p:cNvSpPr>
          <p:nvPr/>
        </p:nvSpPr>
        <p:spPr bwMode="auto">
          <a:xfrm>
            <a:off x="2895601" y="4486425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Utilização por plantas e animais</a:t>
            </a:r>
          </a:p>
        </p:txBody>
      </p:sp>
      <p:sp>
        <p:nvSpPr>
          <p:cNvPr id="116745" name="Rectangle 11"/>
          <p:cNvSpPr>
            <a:spLocks noChangeArrowheads="1"/>
          </p:cNvSpPr>
          <p:nvPr/>
        </p:nvSpPr>
        <p:spPr bwMode="auto">
          <a:xfrm>
            <a:off x="1354785" y="1841679"/>
            <a:ext cx="1176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H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O (vapor)</a:t>
            </a:r>
          </a:p>
        </p:txBody>
      </p:sp>
      <p:sp>
        <p:nvSpPr>
          <p:cNvPr id="116746" name="Rectangle 14"/>
          <p:cNvSpPr>
            <a:spLocks noChangeArrowheads="1"/>
          </p:cNvSpPr>
          <p:nvPr/>
        </p:nvSpPr>
        <p:spPr bwMode="auto">
          <a:xfrm rot="16200000">
            <a:off x="191148" y="3322787"/>
            <a:ext cx="2022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Condensação (chuva)</a:t>
            </a:r>
          </a:p>
        </p:txBody>
      </p:sp>
      <p:sp>
        <p:nvSpPr>
          <p:cNvPr id="116747" name="Rectangle 15"/>
          <p:cNvSpPr>
            <a:spLocks noChangeArrowheads="1"/>
          </p:cNvSpPr>
          <p:nvPr/>
        </p:nvSpPr>
        <p:spPr bwMode="auto">
          <a:xfrm>
            <a:off x="4572001" y="2362200"/>
            <a:ext cx="1139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Respiração</a:t>
            </a:r>
            <a:endParaRPr lang="pt-BR" altLang="pt-BR" sz="1400">
              <a:latin typeface="Arial" panose="020B0604020202020204" pitchFamily="34" charset="0"/>
            </a:endParaRPr>
          </a:p>
        </p:txBody>
      </p:sp>
      <p:sp>
        <p:nvSpPr>
          <p:cNvPr id="116748" name="Rectangle 16"/>
          <p:cNvSpPr>
            <a:spLocks noChangeArrowheads="1"/>
          </p:cNvSpPr>
          <p:nvPr/>
        </p:nvSpPr>
        <p:spPr bwMode="auto">
          <a:xfrm>
            <a:off x="6248401" y="2209800"/>
            <a:ext cx="1274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Fotossíntese</a:t>
            </a:r>
          </a:p>
        </p:txBody>
      </p:sp>
      <p:sp>
        <p:nvSpPr>
          <p:cNvPr id="116749" name="Rectangle 17"/>
          <p:cNvSpPr>
            <a:spLocks noChangeArrowheads="1"/>
          </p:cNvSpPr>
          <p:nvPr/>
        </p:nvSpPr>
        <p:spPr bwMode="auto">
          <a:xfrm>
            <a:off x="3200400" y="2971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animal</a:t>
            </a:r>
          </a:p>
        </p:txBody>
      </p:sp>
      <p:sp>
        <p:nvSpPr>
          <p:cNvPr id="116750" name="Rectangle 18"/>
          <p:cNvSpPr>
            <a:spLocks noChangeArrowheads="1"/>
          </p:cNvSpPr>
          <p:nvPr/>
        </p:nvSpPr>
        <p:spPr bwMode="auto">
          <a:xfrm>
            <a:off x="9491193" y="3186872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 dirty="0">
                <a:latin typeface="Arial" panose="020B0604020202020204" pitchFamily="34" charset="0"/>
              </a:rPr>
              <a:t>Transpiração vegetal</a:t>
            </a:r>
          </a:p>
        </p:txBody>
      </p:sp>
      <p:graphicFrame>
        <p:nvGraphicFramePr>
          <p:cNvPr id="116751" name="Object 2"/>
          <p:cNvGraphicFramePr>
            <a:graphicFrameLocks noChangeAspect="1"/>
          </p:cNvGraphicFramePr>
          <p:nvPr/>
        </p:nvGraphicFramePr>
        <p:xfrm>
          <a:off x="6038851" y="3321051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1" y="3321051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52" name="Rectangle 22"/>
          <p:cNvSpPr>
            <a:spLocks noChangeArrowheads="1"/>
          </p:cNvSpPr>
          <p:nvPr/>
        </p:nvSpPr>
        <p:spPr bwMode="auto">
          <a:xfrm>
            <a:off x="8878665" y="1874967"/>
            <a:ext cx="15856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CO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16754" name="Rectangle 24"/>
          <p:cNvSpPr>
            <a:spLocks noChangeArrowheads="1"/>
          </p:cNvSpPr>
          <p:nvPr/>
        </p:nvSpPr>
        <p:spPr bwMode="auto">
          <a:xfrm>
            <a:off x="7664418" y="5181600"/>
            <a:ext cx="1566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Morte e decomposição</a:t>
            </a:r>
          </a:p>
        </p:txBody>
      </p:sp>
      <p:sp>
        <p:nvSpPr>
          <p:cNvPr id="116755" name="Text Box 15"/>
          <p:cNvSpPr txBox="1">
            <a:spLocks noChangeArrowheads="1"/>
          </p:cNvSpPr>
          <p:nvPr/>
        </p:nvSpPr>
        <p:spPr bwMode="auto">
          <a:xfrm>
            <a:off x="2743200" y="355600"/>
            <a:ext cx="5976938" cy="58420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 dirty="0">
                <a:latin typeface="Arial Black" panose="020B0A04020102020204" pitchFamily="34" charset="0"/>
              </a:rPr>
              <a:t>CICLO DO OXIGÊNIO</a:t>
            </a:r>
            <a:endParaRPr lang="pt-BR" altLang="pt-BR" sz="3200" dirty="0">
              <a:latin typeface="Verdana" panose="020B060403050404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172755" y="1828800"/>
            <a:ext cx="15422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O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1266620" y="4995863"/>
            <a:ext cx="12650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H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O (líquida)</a:t>
            </a:r>
          </a:p>
        </p:txBody>
      </p:sp>
    </p:spTree>
    <p:extLst>
      <p:ext uri="{BB962C8B-B14F-4D97-AF65-F5344CB8AC3E}">
        <p14:creationId xmlns:p14="http://schemas.microsoft.com/office/powerpoint/2010/main" val="42366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47528" y="548680"/>
            <a:ext cx="8424936" cy="46805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6600" dirty="0">
                <a:solidFill>
                  <a:schemeClr val="tx1"/>
                </a:solidFill>
              </a:rPr>
              <a:t>"Na natureza nada se cria, nada se perde, tudo se transforma". </a:t>
            </a:r>
            <a:br>
              <a:rPr lang="pt-BR" sz="6600" dirty="0">
                <a:solidFill>
                  <a:schemeClr val="tx1"/>
                </a:solidFill>
              </a:rPr>
            </a:br>
            <a:r>
              <a:rPr lang="pt-BR" sz="1200" dirty="0">
                <a:solidFill>
                  <a:schemeClr val="tx1"/>
                </a:solidFill>
              </a:rPr>
              <a:t/>
            </a:r>
            <a:br>
              <a:rPr lang="pt-BR" sz="12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>(Lavoisier, químico francês, 1743-1794)</a:t>
            </a:r>
          </a:p>
        </p:txBody>
      </p:sp>
    </p:spTree>
    <p:extLst>
      <p:ext uri="{BB962C8B-B14F-4D97-AF65-F5344CB8AC3E}">
        <p14:creationId xmlns:p14="http://schemas.microsoft.com/office/powerpoint/2010/main" val="39845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3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4" y="1173163"/>
            <a:ext cx="10800000" cy="542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Rectangle 4"/>
          <p:cNvSpPr>
            <a:spLocks noChangeArrowheads="1"/>
          </p:cNvSpPr>
          <p:nvPr/>
        </p:nvSpPr>
        <p:spPr bwMode="auto">
          <a:xfrm>
            <a:off x="4172755" y="1828800"/>
            <a:ext cx="15422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O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92164" name="Text Box 15"/>
          <p:cNvSpPr txBox="1">
            <a:spLocks noChangeArrowheads="1"/>
          </p:cNvSpPr>
          <p:nvPr/>
        </p:nvSpPr>
        <p:spPr bwMode="auto">
          <a:xfrm>
            <a:off x="2818014" y="441449"/>
            <a:ext cx="5976938" cy="58420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 dirty="0">
                <a:latin typeface="Arial Black" panose="020B0A04020102020204" pitchFamily="34" charset="0"/>
              </a:rPr>
              <a:t>CICLO DO OXIGÊNIO</a:t>
            </a:r>
            <a:endParaRPr lang="pt-BR" altLang="pt-BR" sz="3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03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3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45" y="1130680"/>
            <a:ext cx="10800000" cy="551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Rectangle 5"/>
          <p:cNvSpPr>
            <a:spLocks noChangeArrowheads="1"/>
          </p:cNvSpPr>
          <p:nvPr/>
        </p:nvSpPr>
        <p:spPr bwMode="auto">
          <a:xfrm>
            <a:off x="4572001" y="2362200"/>
            <a:ext cx="1139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Respiração</a:t>
            </a:r>
          </a:p>
        </p:txBody>
      </p:sp>
      <p:sp>
        <p:nvSpPr>
          <p:cNvPr id="94213" name="Text Box 15"/>
          <p:cNvSpPr txBox="1">
            <a:spLocks noChangeArrowheads="1"/>
          </p:cNvSpPr>
          <p:nvPr/>
        </p:nvSpPr>
        <p:spPr bwMode="auto">
          <a:xfrm>
            <a:off x="1761946" y="268288"/>
            <a:ext cx="5976938" cy="58420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 dirty="0">
                <a:latin typeface="Arial Black" panose="020B0A04020102020204" pitchFamily="34" charset="0"/>
              </a:rPr>
              <a:t>CICLO DO OXIGÊNIO</a:t>
            </a:r>
            <a:endParaRPr lang="pt-BR" altLang="pt-BR" sz="3200" dirty="0">
              <a:latin typeface="Verdana" panose="020B060403050404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172755" y="1828800"/>
            <a:ext cx="15422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O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 atmosférico</a:t>
            </a:r>
          </a:p>
        </p:txBody>
      </p:sp>
    </p:spTree>
    <p:extLst>
      <p:ext uri="{BB962C8B-B14F-4D97-AF65-F5344CB8AC3E}">
        <p14:creationId xmlns:p14="http://schemas.microsoft.com/office/powerpoint/2010/main" val="269660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3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65" y="1234863"/>
            <a:ext cx="11133986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Rectangle 5"/>
          <p:cNvSpPr>
            <a:spLocks noChangeArrowheads="1"/>
          </p:cNvSpPr>
          <p:nvPr/>
        </p:nvSpPr>
        <p:spPr bwMode="auto">
          <a:xfrm>
            <a:off x="4572001" y="2362200"/>
            <a:ext cx="1139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Respiração</a:t>
            </a:r>
            <a:endParaRPr lang="pt-BR" altLang="pt-BR" sz="1400">
              <a:latin typeface="Arial" panose="020B0604020202020204" pitchFamily="34" charset="0"/>
            </a:endParaRPr>
          </a:p>
        </p:txBody>
      </p:sp>
      <p:sp>
        <p:nvSpPr>
          <p:cNvPr id="96260" name="Rectangle 6"/>
          <p:cNvSpPr>
            <a:spLocks noChangeArrowheads="1"/>
          </p:cNvSpPr>
          <p:nvPr/>
        </p:nvSpPr>
        <p:spPr bwMode="auto">
          <a:xfrm>
            <a:off x="9064447" y="1916013"/>
            <a:ext cx="15856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CO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96262" name="Rectangle 8"/>
          <p:cNvSpPr>
            <a:spLocks noChangeArrowheads="1"/>
          </p:cNvSpPr>
          <p:nvPr/>
        </p:nvSpPr>
        <p:spPr bwMode="auto">
          <a:xfrm>
            <a:off x="9664109" y="3230451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 dirty="0">
                <a:latin typeface="Arial" panose="020B0604020202020204" pitchFamily="34" charset="0"/>
              </a:rPr>
              <a:t>Transpiração vegetal</a:t>
            </a:r>
          </a:p>
        </p:txBody>
      </p:sp>
      <p:sp>
        <p:nvSpPr>
          <p:cNvPr id="96264" name="Text Box 15"/>
          <p:cNvSpPr txBox="1">
            <a:spLocks noChangeArrowheads="1"/>
          </p:cNvSpPr>
          <p:nvPr/>
        </p:nvSpPr>
        <p:spPr bwMode="auto">
          <a:xfrm>
            <a:off x="2715419" y="380207"/>
            <a:ext cx="5976938" cy="58420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 dirty="0">
                <a:latin typeface="Arial Black" panose="020B0A04020102020204" pitchFamily="34" charset="0"/>
              </a:rPr>
              <a:t>CICLO DO OXIGÊNIO</a:t>
            </a:r>
            <a:endParaRPr lang="pt-BR" altLang="pt-BR" sz="3200" dirty="0">
              <a:latin typeface="Verdana" panose="020B060403050404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172978" y="1869846"/>
            <a:ext cx="15422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O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354785" y="1872255"/>
            <a:ext cx="1176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H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O (vapor)</a:t>
            </a:r>
          </a:p>
        </p:txBody>
      </p:sp>
    </p:spTree>
    <p:extLst>
      <p:ext uri="{BB962C8B-B14F-4D97-AF65-F5344CB8AC3E}">
        <p14:creationId xmlns:p14="http://schemas.microsoft.com/office/powerpoint/2010/main" val="114403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3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8" y="1173163"/>
            <a:ext cx="10947043" cy="547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Rectangle 5"/>
          <p:cNvSpPr>
            <a:spLocks noChangeArrowheads="1"/>
          </p:cNvSpPr>
          <p:nvPr/>
        </p:nvSpPr>
        <p:spPr bwMode="auto">
          <a:xfrm>
            <a:off x="4572001" y="2362200"/>
            <a:ext cx="1139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Respiração</a:t>
            </a:r>
          </a:p>
        </p:txBody>
      </p:sp>
      <p:sp>
        <p:nvSpPr>
          <p:cNvPr id="98308" name="Rectangle 8"/>
          <p:cNvSpPr>
            <a:spLocks noChangeArrowheads="1"/>
          </p:cNvSpPr>
          <p:nvPr/>
        </p:nvSpPr>
        <p:spPr bwMode="auto">
          <a:xfrm>
            <a:off x="9680620" y="3200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 dirty="0">
                <a:latin typeface="Arial" panose="020B0604020202020204" pitchFamily="34" charset="0"/>
              </a:rPr>
              <a:t>Transpiração vegetal</a:t>
            </a:r>
          </a:p>
        </p:txBody>
      </p:sp>
      <p:sp>
        <p:nvSpPr>
          <p:cNvPr id="98309" name="Rectangle 9"/>
          <p:cNvSpPr>
            <a:spLocks noChangeArrowheads="1"/>
          </p:cNvSpPr>
          <p:nvPr/>
        </p:nvSpPr>
        <p:spPr bwMode="auto">
          <a:xfrm>
            <a:off x="2801155" y="3200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 dirty="0">
                <a:latin typeface="Arial" panose="020B0604020202020204" pitchFamily="34" charset="0"/>
              </a:rPr>
              <a:t>Transpiração animal</a:t>
            </a:r>
          </a:p>
        </p:txBody>
      </p:sp>
      <p:sp>
        <p:nvSpPr>
          <p:cNvPr id="98313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 dirty="0">
                <a:latin typeface="Arial Black" panose="020B0A04020102020204" pitchFamily="34" charset="0"/>
              </a:rPr>
              <a:t>CICLO DO OXIGÊNIO</a:t>
            </a:r>
            <a:endParaRPr lang="pt-BR" altLang="pt-BR" sz="3200" dirty="0">
              <a:latin typeface="Verdana" panose="020B060403050404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172755" y="1828800"/>
            <a:ext cx="15422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O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54785" y="1841679"/>
            <a:ext cx="1176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H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O (vapor)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064447" y="1828799"/>
            <a:ext cx="15856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CO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 atmosférico</a:t>
            </a:r>
          </a:p>
        </p:txBody>
      </p:sp>
    </p:spTree>
    <p:extLst>
      <p:ext uri="{BB962C8B-B14F-4D97-AF65-F5344CB8AC3E}">
        <p14:creationId xmlns:p14="http://schemas.microsoft.com/office/powerpoint/2010/main" val="32315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6" y="1173163"/>
            <a:ext cx="11204620" cy="542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Rectangle 5"/>
          <p:cNvSpPr>
            <a:spLocks noChangeArrowheads="1"/>
          </p:cNvSpPr>
          <p:nvPr/>
        </p:nvSpPr>
        <p:spPr bwMode="auto">
          <a:xfrm>
            <a:off x="4572001" y="2362200"/>
            <a:ext cx="1139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Respiração</a:t>
            </a:r>
          </a:p>
        </p:txBody>
      </p:sp>
      <p:sp>
        <p:nvSpPr>
          <p:cNvPr id="100356" name="Rectangle 8"/>
          <p:cNvSpPr>
            <a:spLocks noChangeArrowheads="1"/>
          </p:cNvSpPr>
          <p:nvPr/>
        </p:nvSpPr>
        <p:spPr bwMode="auto">
          <a:xfrm>
            <a:off x="9857292" y="3119907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 dirty="0">
                <a:latin typeface="Arial" panose="020B0604020202020204" pitchFamily="34" charset="0"/>
              </a:rPr>
              <a:t>Transpiração vegetal</a:t>
            </a:r>
          </a:p>
        </p:txBody>
      </p:sp>
      <p:sp>
        <p:nvSpPr>
          <p:cNvPr id="100357" name="Rectangle 9"/>
          <p:cNvSpPr>
            <a:spLocks noChangeArrowheads="1"/>
          </p:cNvSpPr>
          <p:nvPr/>
        </p:nvSpPr>
        <p:spPr bwMode="auto">
          <a:xfrm>
            <a:off x="2311758" y="3119907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 dirty="0">
                <a:latin typeface="Arial" panose="020B0604020202020204" pitchFamily="34" charset="0"/>
              </a:rPr>
              <a:t>Transpiração animal</a:t>
            </a:r>
          </a:p>
        </p:txBody>
      </p:sp>
      <p:sp>
        <p:nvSpPr>
          <p:cNvPr id="100358" name="Rectangle 10"/>
          <p:cNvSpPr>
            <a:spLocks noChangeArrowheads="1"/>
          </p:cNvSpPr>
          <p:nvPr/>
        </p:nvSpPr>
        <p:spPr bwMode="auto">
          <a:xfrm>
            <a:off x="7441037" y="2171164"/>
            <a:ext cx="1274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Fotossíntese</a:t>
            </a:r>
          </a:p>
        </p:txBody>
      </p:sp>
      <p:sp>
        <p:nvSpPr>
          <p:cNvPr id="100362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 dirty="0">
                <a:latin typeface="Arial Black" panose="020B0A04020102020204" pitchFamily="34" charset="0"/>
              </a:rPr>
              <a:t>CICLO DO OXIGÊNIO</a:t>
            </a:r>
            <a:endParaRPr lang="pt-BR" altLang="pt-BR" sz="3200" dirty="0">
              <a:latin typeface="Verdana" panose="020B060403050404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172755" y="1828800"/>
            <a:ext cx="15422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O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354785" y="1841679"/>
            <a:ext cx="1176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H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O (vapor)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9064447" y="1863387"/>
            <a:ext cx="15856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CO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 atmosférico</a:t>
            </a:r>
          </a:p>
        </p:txBody>
      </p:sp>
    </p:spTree>
    <p:extLst>
      <p:ext uri="{BB962C8B-B14F-4D97-AF65-F5344CB8AC3E}">
        <p14:creationId xmlns:p14="http://schemas.microsoft.com/office/powerpoint/2010/main" val="10182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37" y="1173162"/>
            <a:ext cx="10728101" cy="554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Rectangle 5"/>
          <p:cNvSpPr>
            <a:spLocks noChangeArrowheads="1"/>
          </p:cNvSpPr>
          <p:nvPr/>
        </p:nvSpPr>
        <p:spPr bwMode="auto">
          <a:xfrm>
            <a:off x="4572001" y="2362200"/>
            <a:ext cx="1139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Respiração</a:t>
            </a:r>
          </a:p>
        </p:txBody>
      </p:sp>
      <p:sp>
        <p:nvSpPr>
          <p:cNvPr id="102404" name="Rectangle 8"/>
          <p:cNvSpPr>
            <a:spLocks noChangeArrowheads="1"/>
          </p:cNvSpPr>
          <p:nvPr/>
        </p:nvSpPr>
        <p:spPr bwMode="auto">
          <a:xfrm>
            <a:off x="9857292" y="3200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 dirty="0">
                <a:latin typeface="Arial" panose="020B0604020202020204" pitchFamily="34" charset="0"/>
              </a:rPr>
              <a:t>Transpiração vegetal</a:t>
            </a:r>
          </a:p>
        </p:txBody>
      </p:sp>
      <p:sp>
        <p:nvSpPr>
          <p:cNvPr id="102405" name="Rectangle 9"/>
          <p:cNvSpPr>
            <a:spLocks noChangeArrowheads="1"/>
          </p:cNvSpPr>
          <p:nvPr/>
        </p:nvSpPr>
        <p:spPr bwMode="auto">
          <a:xfrm>
            <a:off x="2711003" y="3200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 dirty="0">
                <a:latin typeface="Arial" panose="020B0604020202020204" pitchFamily="34" charset="0"/>
              </a:rPr>
              <a:t>Transpiração animal</a:t>
            </a:r>
          </a:p>
        </p:txBody>
      </p:sp>
      <p:sp>
        <p:nvSpPr>
          <p:cNvPr id="102406" name="Rectangle 10"/>
          <p:cNvSpPr>
            <a:spLocks noChangeArrowheads="1"/>
          </p:cNvSpPr>
          <p:nvPr/>
        </p:nvSpPr>
        <p:spPr bwMode="auto">
          <a:xfrm>
            <a:off x="7588475" y="2192666"/>
            <a:ext cx="1274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Fotossíntese</a:t>
            </a:r>
          </a:p>
        </p:txBody>
      </p:sp>
      <p:sp>
        <p:nvSpPr>
          <p:cNvPr id="102410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 dirty="0">
                <a:latin typeface="Arial Black" panose="020B0A04020102020204" pitchFamily="34" charset="0"/>
              </a:rPr>
              <a:t>CICLO DO OXIGÊNIO</a:t>
            </a:r>
            <a:endParaRPr lang="pt-BR" altLang="pt-BR" sz="3200" dirty="0">
              <a:latin typeface="Verdana" panose="020B060403050404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370790" y="1842236"/>
            <a:ext cx="15422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O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63878" y="1842235"/>
            <a:ext cx="1176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H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O (vapor)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9064447" y="1916013"/>
            <a:ext cx="15856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CO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 atmosférico</a:t>
            </a:r>
          </a:p>
        </p:txBody>
      </p:sp>
    </p:spTree>
    <p:extLst>
      <p:ext uri="{BB962C8B-B14F-4D97-AF65-F5344CB8AC3E}">
        <p14:creationId xmlns:p14="http://schemas.microsoft.com/office/powerpoint/2010/main" val="245033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3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0" y="1173162"/>
            <a:ext cx="11153105" cy="54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Rectangle 5"/>
          <p:cNvSpPr>
            <a:spLocks noChangeArrowheads="1"/>
          </p:cNvSpPr>
          <p:nvPr/>
        </p:nvSpPr>
        <p:spPr bwMode="auto">
          <a:xfrm>
            <a:off x="4572001" y="2362200"/>
            <a:ext cx="1139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Respiração</a:t>
            </a:r>
            <a:endParaRPr lang="pt-BR" altLang="pt-BR" sz="1400" dirty="0">
              <a:latin typeface="Arial" panose="020B0604020202020204" pitchFamily="34" charset="0"/>
            </a:endParaRPr>
          </a:p>
        </p:txBody>
      </p:sp>
      <p:sp>
        <p:nvSpPr>
          <p:cNvPr id="104452" name="Rectangle 8"/>
          <p:cNvSpPr>
            <a:spLocks noChangeArrowheads="1"/>
          </p:cNvSpPr>
          <p:nvPr/>
        </p:nvSpPr>
        <p:spPr bwMode="auto">
          <a:xfrm>
            <a:off x="9719256" y="3200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 dirty="0">
                <a:latin typeface="Arial" panose="020B0604020202020204" pitchFamily="34" charset="0"/>
              </a:rPr>
              <a:t>Transpiração vegetal</a:t>
            </a:r>
          </a:p>
        </p:txBody>
      </p:sp>
      <p:sp>
        <p:nvSpPr>
          <p:cNvPr id="104453" name="Rectangle 9"/>
          <p:cNvSpPr>
            <a:spLocks noChangeArrowheads="1"/>
          </p:cNvSpPr>
          <p:nvPr/>
        </p:nvSpPr>
        <p:spPr bwMode="auto">
          <a:xfrm>
            <a:off x="2801155" y="3092888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 dirty="0">
                <a:latin typeface="Arial" panose="020B0604020202020204" pitchFamily="34" charset="0"/>
              </a:rPr>
              <a:t>Transpiração animal</a:t>
            </a:r>
          </a:p>
        </p:txBody>
      </p:sp>
      <p:sp>
        <p:nvSpPr>
          <p:cNvPr id="104454" name="Rectangle 10"/>
          <p:cNvSpPr>
            <a:spLocks noChangeArrowheads="1"/>
          </p:cNvSpPr>
          <p:nvPr/>
        </p:nvSpPr>
        <p:spPr bwMode="auto">
          <a:xfrm>
            <a:off x="7383082" y="2214563"/>
            <a:ext cx="1274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Fotossíntese</a:t>
            </a:r>
          </a:p>
        </p:txBody>
      </p:sp>
      <p:sp>
        <p:nvSpPr>
          <p:cNvPr id="104455" name="Rectangle 11"/>
          <p:cNvSpPr>
            <a:spLocks noChangeArrowheads="1"/>
          </p:cNvSpPr>
          <p:nvPr/>
        </p:nvSpPr>
        <p:spPr bwMode="auto">
          <a:xfrm>
            <a:off x="1142280" y="4953044"/>
            <a:ext cx="12650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H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O (líquida)</a:t>
            </a:r>
          </a:p>
        </p:txBody>
      </p:sp>
      <p:sp>
        <p:nvSpPr>
          <p:cNvPr id="104456" name="Rectangle 13"/>
          <p:cNvSpPr>
            <a:spLocks noChangeArrowheads="1"/>
          </p:cNvSpPr>
          <p:nvPr/>
        </p:nvSpPr>
        <p:spPr bwMode="auto">
          <a:xfrm rot="-5400000">
            <a:off x="94602" y="3359955"/>
            <a:ext cx="2022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Condensação (chuva)</a:t>
            </a:r>
          </a:p>
        </p:txBody>
      </p:sp>
      <p:sp>
        <p:nvSpPr>
          <p:cNvPr id="104460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 dirty="0">
                <a:latin typeface="Arial Black" panose="020B0A04020102020204" pitchFamily="34" charset="0"/>
              </a:rPr>
              <a:t>CICLO DO OXIGÊNIO</a:t>
            </a:r>
            <a:endParaRPr lang="pt-BR" altLang="pt-BR" sz="3200" dirty="0">
              <a:latin typeface="Verdana" panose="020B060403050404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172755" y="1828800"/>
            <a:ext cx="15422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O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354785" y="1841679"/>
            <a:ext cx="1176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H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O (vapor)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9064447" y="1841678"/>
            <a:ext cx="15856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CO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 atmosférico</a:t>
            </a:r>
          </a:p>
        </p:txBody>
      </p:sp>
    </p:spTree>
    <p:extLst>
      <p:ext uri="{BB962C8B-B14F-4D97-AF65-F5344CB8AC3E}">
        <p14:creationId xmlns:p14="http://schemas.microsoft.com/office/powerpoint/2010/main" val="292081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3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2" y="1160284"/>
            <a:ext cx="1092128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Rectangle 5"/>
          <p:cNvSpPr>
            <a:spLocks noChangeArrowheads="1"/>
          </p:cNvSpPr>
          <p:nvPr/>
        </p:nvSpPr>
        <p:spPr bwMode="auto">
          <a:xfrm>
            <a:off x="4572001" y="2362200"/>
            <a:ext cx="1139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Respiração</a:t>
            </a:r>
            <a:endParaRPr lang="pt-BR" altLang="pt-BR" sz="1400">
              <a:latin typeface="Arial" panose="020B0604020202020204" pitchFamily="34" charset="0"/>
            </a:endParaRPr>
          </a:p>
        </p:txBody>
      </p:sp>
      <p:sp>
        <p:nvSpPr>
          <p:cNvPr id="106500" name="Rectangle 8"/>
          <p:cNvSpPr>
            <a:spLocks noChangeArrowheads="1"/>
          </p:cNvSpPr>
          <p:nvPr/>
        </p:nvSpPr>
        <p:spPr bwMode="auto">
          <a:xfrm>
            <a:off x="9461679" y="2997201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 dirty="0">
                <a:latin typeface="Arial" panose="020B0604020202020204" pitchFamily="34" charset="0"/>
              </a:rPr>
              <a:t>Transpiração vegetal</a:t>
            </a:r>
          </a:p>
        </p:txBody>
      </p:sp>
      <p:sp>
        <p:nvSpPr>
          <p:cNvPr id="106501" name="Rectangle 9"/>
          <p:cNvSpPr>
            <a:spLocks noChangeArrowheads="1"/>
          </p:cNvSpPr>
          <p:nvPr/>
        </p:nvSpPr>
        <p:spPr bwMode="auto">
          <a:xfrm>
            <a:off x="2531710" y="3032261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 dirty="0">
                <a:latin typeface="Arial" panose="020B0604020202020204" pitchFamily="34" charset="0"/>
              </a:rPr>
              <a:t>Transpiração animal</a:t>
            </a:r>
          </a:p>
        </p:txBody>
      </p:sp>
      <p:sp>
        <p:nvSpPr>
          <p:cNvPr id="106502" name="Rectangle 10"/>
          <p:cNvSpPr>
            <a:spLocks noChangeArrowheads="1"/>
          </p:cNvSpPr>
          <p:nvPr/>
        </p:nvSpPr>
        <p:spPr bwMode="auto">
          <a:xfrm>
            <a:off x="6248401" y="2209800"/>
            <a:ext cx="1274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Fotossíntese</a:t>
            </a:r>
          </a:p>
        </p:txBody>
      </p:sp>
      <p:sp>
        <p:nvSpPr>
          <p:cNvPr id="106504" name="Rectangle 13"/>
          <p:cNvSpPr>
            <a:spLocks noChangeArrowheads="1"/>
          </p:cNvSpPr>
          <p:nvPr/>
        </p:nvSpPr>
        <p:spPr bwMode="auto">
          <a:xfrm rot="-5400000">
            <a:off x="115663" y="3221037"/>
            <a:ext cx="2022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Condensação (chuva)</a:t>
            </a:r>
          </a:p>
        </p:txBody>
      </p:sp>
      <p:sp>
        <p:nvSpPr>
          <p:cNvPr id="106508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 dirty="0">
                <a:latin typeface="Arial Black" panose="020B0A04020102020204" pitchFamily="34" charset="0"/>
              </a:rPr>
              <a:t>CICLO DO OXIGÊNIO</a:t>
            </a:r>
            <a:endParaRPr lang="pt-BR" altLang="pt-BR" sz="3200" dirty="0">
              <a:latin typeface="Verdana" panose="020B060403050404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169581" y="1764704"/>
            <a:ext cx="15422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O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354785" y="1841679"/>
            <a:ext cx="1176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H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O (vapor)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8915400" y="1764704"/>
            <a:ext cx="15856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CO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142280" y="4734103"/>
            <a:ext cx="12650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H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O (líquida)</a:t>
            </a:r>
          </a:p>
        </p:txBody>
      </p:sp>
    </p:spTree>
    <p:extLst>
      <p:ext uri="{BB962C8B-B14F-4D97-AF65-F5344CB8AC3E}">
        <p14:creationId xmlns:p14="http://schemas.microsoft.com/office/powerpoint/2010/main" val="241510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Íon - Sala da Diretori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Íon - Sala da Diretori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213</TotalTime>
  <Words>337</Words>
  <Application>Microsoft Office PowerPoint</Application>
  <PresentationFormat>Widescreen</PresentationFormat>
  <Paragraphs>139</Paragraphs>
  <Slides>15</Slides>
  <Notes>13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Century Gothic</vt:lpstr>
      <vt:lpstr>Verdana</vt:lpstr>
      <vt:lpstr>Wingdings 3</vt:lpstr>
      <vt:lpstr>Íon - Sala da Diretoria</vt:lpstr>
      <vt:lpstr>Equation</vt:lpstr>
      <vt:lpstr>CICLOS BIOGEOQUÍMICOS  Prof. Lourenço www.detonei.com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"Na natureza nada se cria, nada se perde, tudo se transforma".   (Lavoisier, químico francês, 1743-1794)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CICLOS BIOGEOQUÍMICOS  Prof. Lourenço www.detonei.com</dc:title>
  <dc:creator>Conta da Microsoft</dc:creator>
  <cp:lastModifiedBy>Conta da Microsoft</cp:lastModifiedBy>
  <cp:revision>88</cp:revision>
  <dcterms:created xsi:type="dcterms:W3CDTF">2024-04-02T18:59:09Z</dcterms:created>
  <dcterms:modified xsi:type="dcterms:W3CDTF">2024-05-01T02:02:36Z</dcterms:modified>
</cp:coreProperties>
</file>