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76" r:id="rId3"/>
    <p:sldId id="326" r:id="rId4"/>
    <p:sldId id="327" r:id="rId5"/>
    <p:sldId id="324" r:id="rId6"/>
    <p:sldId id="323" r:id="rId7"/>
    <p:sldId id="328" r:id="rId8"/>
    <p:sldId id="277" r:id="rId9"/>
    <p:sldId id="329" r:id="rId10"/>
    <p:sldId id="330" r:id="rId11"/>
    <p:sldId id="331" r:id="rId12"/>
    <p:sldId id="283" r:id="rId13"/>
    <p:sldId id="332" r:id="rId14"/>
    <p:sldId id="278" r:id="rId15"/>
    <p:sldId id="284" r:id="rId16"/>
    <p:sldId id="333" r:id="rId17"/>
    <p:sldId id="334" r:id="rId18"/>
    <p:sldId id="342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2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9D8F-2E62-4D96-B5C3-5F2E249B4AE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91EB-D63C-4294-9241-29C159C6DE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523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297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A9FA6-54EB-41AE-A537-72024F5130E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479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A9FA6-54EB-41AE-A537-72024F5130E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09939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D6EF8-69C8-41D5-A8F2-99E0AC8BA08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4727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0354A7-227F-4918-B9E1-B3FF1528D94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0024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2BB88-3C91-461A-AC69-B801F77A2BF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2968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79F38-D2F5-4C46-817F-18E145B8D01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53881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79F38-D2F5-4C46-817F-18E145B8D01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507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62344-3426-4BF0-A15A-63F4776DBCB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31458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B192A-ED83-4CE4-B923-FCD6A1EDBFA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7310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2620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331D0D-D3FA-43E6-9C90-D67056EB05C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45236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935E3-9CB9-4C95-A378-5B6CC12E016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455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8CF79-2114-4300-A7E6-F555B94AA0C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0999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16E75-A11D-433D-A637-C2CD3815256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091608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EF942-364B-416A-AA05-60F4D155AE0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0040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456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78417-BA95-434C-8B3D-2F8FD1514B7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1969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8188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3855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78417-BA95-434C-8B3D-2F8FD1514B7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3568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26731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C9358-D04B-4912-9B43-749C66A8130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9406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307" y="927278"/>
            <a:ext cx="11140225" cy="52645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8800" b="1" dirty="0" smtClean="0"/>
              <a:t>Ambiente e </a:t>
            </a:r>
            <a:br>
              <a:rPr lang="pt-BR" sz="8800" b="1" dirty="0" smtClean="0"/>
            </a:br>
            <a:r>
              <a:rPr lang="pt-BR" sz="8800" b="1" dirty="0" smtClean="0"/>
              <a:t>Sustentabilidade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Prof</a:t>
            </a:r>
            <a:r>
              <a:rPr lang="pt-BR" sz="4000" dirty="0"/>
              <a:t>. Lourenço</a:t>
            </a:r>
            <a:br>
              <a:rPr lang="pt-BR" sz="4000" dirty="0"/>
            </a:br>
            <a:r>
              <a:rPr lang="pt-BR" sz="2800" dirty="0"/>
              <a:t>www.detonei.com</a:t>
            </a:r>
          </a:p>
        </p:txBody>
      </p:sp>
    </p:spTree>
    <p:extLst>
      <p:ext uri="{BB962C8B-B14F-4D97-AF65-F5344CB8AC3E}">
        <p14:creationId xmlns:p14="http://schemas.microsoft.com/office/powerpoint/2010/main" val="2936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4763" y="166725"/>
            <a:ext cx="10818632" cy="630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 dirty="0" smtClean="0">
                <a:latin typeface="Verdana" panose="020B0604030504040204" pitchFamily="34" charset="0"/>
              </a:rPr>
              <a:t>POLUENTES DO AR - ESTADO DE S.P.</a:t>
            </a:r>
            <a:endParaRPr lang="pt-BR" altLang="pt-BR" sz="35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3" y="928971"/>
            <a:ext cx="10818632" cy="56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4763" y="166725"/>
            <a:ext cx="10818632" cy="630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500" dirty="0" smtClean="0">
                <a:latin typeface="Verdana" panose="020B0604030504040204" pitchFamily="34" charset="0"/>
              </a:rPr>
              <a:t>CHUVA ÁCIDA</a:t>
            </a:r>
            <a:endParaRPr lang="pt-BR" altLang="pt-BR" sz="3500" dirty="0">
              <a:latin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38" y="1019274"/>
            <a:ext cx="9893737" cy="55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7997" y="315507"/>
            <a:ext cx="3578609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dirty="0" smtClean="0">
                <a:latin typeface="Arial Black" panose="020B0A04020102020204" pitchFamily="34" charset="0"/>
              </a:rPr>
              <a:t>INVERSÃO TÉRMICA</a:t>
            </a:r>
            <a:endParaRPr lang="pt-BR" altLang="pt-BR" sz="40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185342"/>
            <a:ext cx="7297783" cy="64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7997" y="315507"/>
            <a:ext cx="4135957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dirty="0" smtClean="0">
                <a:latin typeface="Arial Black" panose="020B0A04020102020204" pitchFamily="34" charset="0"/>
              </a:rPr>
              <a:t>CAMADA DE OZÔNIO (</a:t>
            </a:r>
            <a:r>
              <a:rPr lang="pt-BR" altLang="pt-B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pt-BR" altLang="pt-BR" sz="4000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</a:t>
            </a:r>
            <a:r>
              <a:rPr lang="pt-BR" altLang="pt-BR" sz="4000" dirty="0" smtClean="0">
                <a:latin typeface="Arial Black" panose="020B0A04020102020204" pitchFamily="34" charset="0"/>
              </a:rPr>
              <a:t>)</a:t>
            </a:r>
            <a:endParaRPr lang="pt-BR" altLang="pt-BR" sz="4000" dirty="0">
              <a:latin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434" r="4108" b="2491"/>
          <a:stretch/>
        </p:blipFill>
        <p:spPr>
          <a:xfrm>
            <a:off x="5529943" y="315507"/>
            <a:ext cx="6017623" cy="610470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3437611"/>
            <a:ext cx="1453864" cy="3087108"/>
          </a:xfrm>
          <a:prstGeom prst="rect">
            <a:avLst/>
          </a:prstGeom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2683" y="1766577"/>
            <a:ext cx="4201271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pt-BR" altLang="pt-B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</a:t>
            </a:r>
            <a:r>
              <a:rPr lang="pt-BR" altLang="pt-BR" sz="44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3O</a:t>
            </a:r>
            <a:r>
              <a:rPr lang="pt-BR" altLang="pt-BR" sz="4400" b="1" baseline="-25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2</a:t>
            </a:r>
            <a:r>
              <a:rPr lang="pt-BR" altLang="pt-BR" sz="44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       2O</a:t>
            </a:r>
            <a:r>
              <a:rPr lang="pt-BR" altLang="pt-BR" sz="4400" b="1" baseline="-25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3</a:t>
            </a:r>
            <a:endParaRPr lang="pt-BR" altLang="pt-BR" sz="4400" b="1" dirty="0">
              <a:latin typeface="Brush Script MT" panose="03060802040406070304" pitchFamily="66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854925" y="2212503"/>
            <a:ext cx="62701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7171" y="2602094"/>
            <a:ext cx="4705755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pt-BR" altLang="pt-BR" sz="4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Cl + O</a:t>
            </a:r>
            <a:r>
              <a:rPr lang="pt-BR" altLang="pt-BR" sz="4000" baseline="-25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3        </a:t>
            </a:r>
            <a:r>
              <a:rPr lang="pt-BR" altLang="pt-BR" sz="4000" dirty="0" err="1" smtClean="0">
                <a:solidFill>
                  <a:srgbClr val="FFFF00"/>
                </a:solidFill>
                <a:latin typeface="Brush Script MT" panose="03060802040406070304" pitchFamily="66" charset="0"/>
              </a:rPr>
              <a:t>ClO</a:t>
            </a:r>
            <a:r>
              <a:rPr lang="pt-BR" altLang="pt-BR" sz="4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</a:t>
            </a:r>
            <a:r>
              <a:rPr lang="pt-BR" altLang="pt-BR" sz="4000" dirty="0">
                <a:solidFill>
                  <a:srgbClr val="FFFF00"/>
                </a:solidFill>
                <a:latin typeface="Brush Script MT" panose="03060802040406070304" pitchFamily="66" charset="0"/>
              </a:rPr>
              <a:t>+ </a:t>
            </a:r>
            <a:r>
              <a:rPr lang="pt-BR" altLang="pt-BR" sz="4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O</a:t>
            </a:r>
            <a:r>
              <a:rPr lang="pt-BR" altLang="pt-BR" sz="4000" baseline="-250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2</a:t>
            </a:r>
            <a:endParaRPr lang="pt-BR" altLang="pt-BR" sz="4000" dirty="0">
              <a:latin typeface="Verdana" panose="020B0604030504040204" pitchFamily="34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37656" y="2945449"/>
            <a:ext cx="544287" cy="869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97171" y="4011518"/>
            <a:ext cx="265053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pt-BR" altLang="pt-BR" sz="2800" dirty="0" smtClean="0">
                <a:latin typeface="Verdana" panose="020B0604030504040204" pitchFamily="34" charset="0"/>
              </a:rPr>
              <a:t>Gases </a:t>
            </a:r>
            <a:r>
              <a:rPr lang="pt-BR" altLang="pt-BR" sz="2800" dirty="0" err="1" smtClean="0">
                <a:latin typeface="Verdana" panose="020B0604030504040204" pitchFamily="34" charset="0"/>
              </a:rPr>
              <a:t>CFC’s</a:t>
            </a:r>
            <a:endParaRPr lang="pt-BR" altLang="pt-BR" sz="2800" dirty="0">
              <a:latin typeface="Verdana" panose="020B060403050404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 rot="16200000">
            <a:off x="957944" y="3453941"/>
            <a:ext cx="400594" cy="400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5"/>
          <p:cNvSpPr txBox="1">
            <a:spLocks noChangeArrowheads="1"/>
          </p:cNvSpPr>
          <p:nvPr/>
        </p:nvSpPr>
        <p:spPr bwMode="auto">
          <a:xfrm>
            <a:off x="407988" y="353947"/>
            <a:ext cx="619283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“MUDANÇAS CLIMÁTICAS”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pic>
        <p:nvPicPr>
          <p:cNvPr id="4301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69967"/>
            <a:ext cx="5451899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56" y="1269967"/>
            <a:ext cx="410152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aixaDeTexto 3"/>
          <p:cNvSpPr txBox="1">
            <a:spLocks noChangeArrowheads="1"/>
          </p:cNvSpPr>
          <p:nvPr/>
        </p:nvSpPr>
        <p:spPr bwMode="auto">
          <a:xfrm>
            <a:off x="407988" y="5069490"/>
            <a:ext cx="2435225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RICARDO FELÍCIO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USP</a:t>
            </a:r>
          </a:p>
        </p:txBody>
      </p:sp>
      <p:sp>
        <p:nvSpPr>
          <p:cNvPr id="43014" name="CaixaDeTexto 6"/>
          <p:cNvSpPr txBox="1">
            <a:spLocks noChangeArrowheads="1"/>
          </p:cNvSpPr>
          <p:nvPr/>
        </p:nvSpPr>
        <p:spPr bwMode="auto">
          <a:xfrm>
            <a:off x="6459156" y="5084762"/>
            <a:ext cx="3003550" cy="646113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LUIZ CARLOS MOLION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UFAL</a:t>
            </a:r>
          </a:p>
        </p:txBody>
      </p:sp>
    </p:spTree>
    <p:extLst>
      <p:ext uri="{BB962C8B-B14F-4D97-AF65-F5344CB8AC3E}">
        <p14:creationId xmlns:p14="http://schemas.microsoft.com/office/powerpoint/2010/main" val="1762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1" y="989013"/>
            <a:ext cx="11347898" cy="565626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 dirty="0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858851" y="3885404"/>
            <a:ext cx="1443507" cy="738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Bactérias fixadoras de N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Bactérias fixadoras de N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no solo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343400" y="5191905"/>
            <a:ext cx="1735428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NH</a:t>
            </a:r>
            <a:r>
              <a:rPr lang="pt-BR" altLang="pt-BR" sz="1400" b="1" baseline="-25000" dirty="0" smtClean="0">
                <a:latin typeface="Arial" panose="020B0604020202020204" pitchFamily="34" charset="0"/>
              </a:rPr>
              <a:t>3</a:t>
            </a:r>
            <a:r>
              <a:rPr lang="pt-BR" altLang="pt-BR" sz="1400" b="1" dirty="0" smtClean="0">
                <a:latin typeface="Arial" panose="020B0604020202020204" pitchFamily="34" charset="0"/>
              </a:rPr>
              <a:t> </a:t>
            </a:r>
            <a:r>
              <a:rPr lang="pt-BR" altLang="pt-BR" sz="1400" b="1" dirty="0">
                <a:latin typeface="Arial" panose="020B0604020202020204" pitchFamily="34" charset="0"/>
              </a:rPr>
              <a:t>(amônia)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Absorção de NH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3</a:t>
            </a:r>
            <a:r>
              <a:rPr lang="pt-BR" altLang="pt-BR" sz="1400" b="1" dirty="0">
                <a:latin typeface="Arial" panose="020B0604020202020204" pitchFamily="34" charset="0"/>
              </a:rPr>
              <a:t> por algumas plantas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3991914" y="3358218"/>
            <a:ext cx="12192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Excreção</a:t>
            </a:r>
            <a:endParaRPr lang="pt-BR" altLang="pt-BR" sz="1600" b="1" dirty="0">
              <a:latin typeface="Arial" panose="020B0604020202020204" pitchFamily="34" charset="0"/>
            </a:endParaRP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5712618" y="6232393"/>
            <a:ext cx="1376363" cy="304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err="1">
                <a:latin typeface="Arial" panose="020B0604020202020204" pitchFamily="34" charset="0"/>
              </a:rPr>
              <a:t>Nitrosomonas</a:t>
            </a:r>
            <a:endParaRPr lang="pt-BR" altLang="pt-BR" sz="1600" b="1" dirty="0">
              <a:latin typeface="Arial" panose="020B0604020202020204" pitchFamily="34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8064499" y="5191905"/>
            <a:ext cx="1452987" cy="276999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latin typeface="Arial" panose="020B0604020202020204" pitchFamily="34" charset="0"/>
              </a:rPr>
              <a:t>NO</a:t>
            </a:r>
            <a:r>
              <a:rPr lang="pt-BR" altLang="pt-BR" sz="12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200" b="1" dirty="0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8152327" y="3935930"/>
            <a:ext cx="1365160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NO</a:t>
            </a:r>
            <a:r>
              <a:rPr lang="pt-BR" altLang="pt-BR" sz="1400" b="1" baseline="-25000" dirty="0" smtClean="0">
                <a:latin typeface="Arial" panose="020B0604020202020204" pitchFamily="34" charset="0"/>
              </a:rPr>
              <a:t>3 </a:t>
            </a:r>
            <a:r>
              <a:rPr lang="pt-BR" altLang="pt-BR" sz="1400" b="1" dirty="0" smtClean="0">
                <a:latin typeface="Arial" panose="020B0604020202020204" pitchFamily="34" charset="0"/>
              </a:rPr>
              <a:t>(</a:t>
            </a:r>
            <a:r>
              <a:rPr lang="pt-BR" altLang="pt-BR" sz="1400" b="1" dirty="0">
                <a:latin typeface="Arial" panose="020B0604020202020204" pitchFamily="34" charset="0"/>
              </a:rPr>
              <a:t>nitrato)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8588375" y="6168980"/>
            <a:ext cx="1457325" cy="304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NITRIFICAÇÃO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8862656" y="4521200"/>
            <a:ext cx="1130300" cy="3048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 err="1">
                <a:latin typeface="Arial" panose="020B0604020202020204" pitchFamily="34" charset="0"/>
              </a:rPr>
              <a:t>Nitrobacter</a:t>
            </a:r>
            <a:endParaRPr lang="pt-BR" altLang="pt-BR" sz="1600" b="1" dirty="0">
              <a:latin typeface="Arial" panose="020B0604020202020204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5923040" y="1132820"/>
            <a:ext cx="1696959" cy="307777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</a:rPr>
              <a:t>N</a:t>
            </a:r>
            <a:r>
              <a:rPr lang="pt-BR" altLang="pt-BR" sz="1400" b="1" baseline="-25000" dirty="0">
                <a:latin typeface="Arial" panose="020B0604020202020204" pitchFamily="34" charset="0"/>
              </a:rPr>
              <a:t>2</a:t>
            </a:r>
            <a:r>
              <a:rPr lang="pt-BR" altLang="pt-BR" sz="1400" b="1" dirty="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66671" y="106502"/>
            <a:ext cx="1133340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CICLO DO NITROGÊNIO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540073"/>
              </p:ext>
            </p:extLst>
          </p:nvPr>
        </p:nvGraphicFramePr>
        <p:xfrm>
          <a:off x="1056276" y="1047388"/>
          <a:ext cx="8026764" cy="4541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909"/>
                <a:gridCol w="1327040"/>
                <a:gridCol w="1367232"/>
                <a:gridCol w="1496703"/>
                <a:gridCol w="1706880"/>
              </a:tblGrid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2007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65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ECOLOGIA - 1º./3º.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6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FISIOLOGIA HUMANA – 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0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5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4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CITOLOGIA - 1º.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3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3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TAXONOMIA + SAÚDE - 2º.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5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3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3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4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941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GENÉTICA - 3º. </a:t>
                      </a:r>
                      <a:r>
                        <a:rPr lang="pt-BR" sz="1200" dirty="0">
                          <a:effectLst/>
                        </a:rPr>
                        <a:t>(MOLECULAR OU MENDELIANA)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5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4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EVOLUÇÃO -3º.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1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732" name="Rectangle 1"/>
          <p:cNvSpPr>
            <a:spLocks noChangeArrowheads="1"/>
          </p:cNvSpPr>
          <p:nvPr/>
        </p:nvSpPr>
        <p:spPr bwMode="auto">
          <a:xfrm>
            <a:off x="1056276" y="197623"/>
            <a:ext cx="5616575" cy="554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altLang="pt-BR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ENEM</a:t>
            </a:r>
            <a:r>
              <a:rPr lang="pt-BR" altLang="pt-BR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altLang="pt-BR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BIOLOGIA – QUESTÕES</a:t>
            </a:r>
            <a:endParaRPr lang="pt-BR" altLang="pt-BR" sz="3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62380"/>
              </p:ext>
            </p:extLst>
          </p:nvPr>
        </p:nvGraphicFramePr>
        <p:xfrm>
          <a:off x="9083040" y="1047388"/>
          <a:ext cx="1706880" cy="4541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880"/>
              </a:tblGrid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2023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65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1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15"/>
          <p:cNvSpPr txBox="1">
            <a:spLocks noChangeArrowheads="1"/>
          </p:cNvSpPr>
          <p:nvPr/>
        </p:nvSpPr>
        <p:spPr bwMode="auto">
          <a:xfrm>
            <a:off x="6456364" y="5732464"/>
            <a:ext cx="3240087" cy="5857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- 2022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 rot="10800000">
            <a:off x="3143672" y="5788395"/>
            <a:ext cx="504056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10790" y="182881"/>
            <a:ext cx="9562011" cy="6052939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Equações químicas – chuva ácida: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r>
              <a:rPr lang="pt-B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 AR</a:t>
            </a:r>
            <a:endParaRPr lang="pt-BR" sz="2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S + 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3600" b="1" dirty="0" smtClean="0">
                <a:solidFill>
                  <a:schemeClr val="bg1"/>
                </a:solidFill>
              </a:rPr>
              <a:t>         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</a:p>
          <a:p>
            <a:endParaRPr lang="pt-BR" sz="22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3600" b="1" dirty="0" smtClean="0">
                <a:solidFill>
                  <a:schemeClr val="bg1"/>
                </a:solidFill>
              </a:rPr>
              <a:t> + ½ 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3600" b="1" dirty="0" smtClean="0">
                <a:solidFill>
                  <a:schemeClr val="bg1"/>
                </a:solidFill>
              </a:rPr>
              <a:t>          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3</a:t>
            </a:r>
          </a:p>
          <a:p>
            <a:endParaRPr lang="pt-BR" sz="22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3</a:t>
            </a:r>
            <a:r>
              <a:rPr lang="pt-BR" sz="3600" b="1" dirty="0" smtClean="0">
                <a:solidFill>
                  <a:schemeClr val="bg1"/>
                </a:solidFill>
              </a:rPr>
              <a:t> + H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3600" b="1" dirty="0" smtClean="0">
                <a:solidFill>
                  <a:schemeClr val="bg1"/>
                </a:solidFill>
              </a:rPr>
              <a:t>0          H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3600" b="1" dirty="0" smtClean="0">
                <a:solidFill>
                  <a:schemeClr val="bg1"/>
                </a:solidFill>
              </a:rPr>
              <a:t>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4</a:t>
            </a:r>
          </a:p>
          <a:p>
            <a:endParaRPr lang="pt-BR" sz="2200" b="1" dirty="0" smtClean="0">
              <a:solidFill>
                <a:schemeClr val="bg1"/>
              </a:solidFill>
            </a:endParaRPr>
          </a:p>
          <a:p>
            <a:r>
              <a:rPr lang="pt-BR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 SOLO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H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2</a:t>
            </a:r>
            <a:r>
              <a:rPr lang="pt-BR" sz="3600" b="1" dirty="0" smtClean="0">
                <a:solidFill>
                  <a:schemeClr val="bg1"/>
                </a:solidFill>
              </a:rPr>
              <a:t>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4</a:t>
            </a:r>
            <a:r>
              <a:rPr lang="pt-BR" sz="3600" b="1" dirty="0" smtClean="0">
                <a:solidFill>
                  <a:schemeClr val="bg1"/>
                </a:solidFill>
              </a:rPr>
              <a:t>          2H</a:t>
            </a:r>
            <a:r>
              <a:rPr lang="pt-BR" sz="3600" b="1" baseline="30000" dirty="0" smtClean="0">
                <a:solidFill>
                  <a:schemeClr val="bg1"/>
                </a:solidFill>
              </a:rPr>
              <a:t>+</a:t>
            </a:r>
            <a:r>
              <a:rPr lang="pt-BR" sz="3600" b="1" dirty="0" smtClean="0">
                <a:solidFill>
                  <a:schemeClr val="bg1"/>
                </a:solidFill>
              </a:rPr>
              <a:t> + SO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4</a:t>
            </a:r>
            <a:r>
              <a:rPr lang="pt-BR" sz="3600" b="1" baseline="30000" dirty="0" smtClean="0">
                <a:solidFill>
                  <a:schemeClr val="bg1"/>
                </a:solidFill>
              </a:rPr>
              <a:t>2-</a:t>
            </a:r>
          </a:p>
          <a:p>
            <a:endParaRPr lang="pt-BR" sz="2200" b="1" baseline="30000" dirty="0">
              <a:solidFill>
                <a:schemeClr val="bg1"/>
              </a:solidFill>
            </a:endParaRPr>
          </a:p>
          <a:p>
            <a:endParaRPr lang="pt-BR" sz="2200" b="1" baseline="30000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NH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3</a:t>
            </a:r>
            <a:r>
              <a:rPr lang="pt-BR" sz="3600" b="1" dirty="0" smtClean="0">
                <a:solidFill>
                  <a:schemeClr val="bg1"/>
                </a:solidFill>
              </a:rPr>
              <a:t> </a:t>
            </a:r>
            <a:r>
              <a:rPr lang="pt-BR" sz="3600" b="1" dirty="0">
                <a:solidFill>
                  <a:schemeClr val="bg1"/>
                </a:solidFill>
              </a:rPr>
              <a:t>+ </a:t>
            </a:r>
            <a:r>
              <a:rPr lang="pt-BR" sz="3600" b="1" dirty="0" smtClean="0">
                <a:solidFill>
                  <a:schemeClr val="bg1"/>
                </a:solidFill>
              </a:rPr>
              <a:t>H</a:t>
            </a:r>
            <a:r>
              <a:rPr lang="pt-BR" sz="3600" b="1" baseline="30000" dirty="0" smtClean="0">
                <a:solidFill>
                  <a:schemeClr val="bg1"/>
                </a:solidFill>
              </a:rPr>
              <a:t>+</a:t>
            </a:r>
            <a:r>
              <a:rPr lang="pt-BR" sz="3600" b="1" dirty="0" smtClean="0">
                <a:solidFill>
                  <a:schemeClr val="bg1"/>
                </a:solidFill>
              </a:rPr>
              <a:t>          NH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4</a:t>
            </a:r>
            <a:r>
              <a:rPr lang="pt-BR" sz="3600" b="1" baseline="30000" dirty="0" smtClean="0">
                <a:solidFill>
                  <a:schemeClr val="bg1"/>
                </a:solidFill>
              </a:rPr>
              <a:t>+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3056698" y="1654936"/>
            <a:ext cx="696690" cy="840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4088672" y="2525486"/>
            <a:ext cx="814254" cy="9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753388" y="3365712"/>
            <a:ext cx="781597" cy="388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213457" y="4589416"/>
            <a:ext cx="740235" cy="180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618409" y="5443784"/>
            <a:ext cx="770714" cy="122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5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Imagem 1"/>
          <p:cNvSpPr>
            <a:spLocks noChangeAspect="1"/>
          </p:cNvSpPr>
          <p:nvPr/>
        </p:nvSpPr>
        <p:spPr bwMode="auto">
          <a:xfrm>
            <a:off x="1847850" y="1025526"/>
            <a:ext cx="8332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5779" name="Text Box 15"/>
          <p:cNvSpPr txBox="1">
            <a:spLocks noChangeArrowheads="1"/>
          </p:cNvSpPr>
          <p:nvPr/>
        </p:nvSpPr>
        <p:spPr bwMode="auto">
          <a:xfrm>
            <a:off x="1847850" y="260350"/>
            <a:ext cx="3240088" cy="585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Chuva Ácida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75780" name="Imagem 1"/>
          <p:cNvSpPr>
            <a:spLocks noChangeAspect="1"/>
          </p:cNvSpPr>
          <p:nvPr/>
        </p:nvSpPr>
        <p:spPr bwMode="auto">
          <a:xfrm>
            <a:off x="1847850" y="1025525"/>
            <a:ext cx="833278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5781" name="Imagem 1"/>
          <p:cNvSpPr>
            <a:spLocks noChangeAspect="1"/>
          </p:cNvSpPr>
          <p:nvPr/>
        </p:nvSpPr>
        <p:spPr bwMode="auto">
          <a:xfrm>
            <a:off x="1776413" y="1025525"/>
            <a:ext cx="8496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998539"/>
            <a:ext cx="8480425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1142823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SUSTENTABILIDADE AMBIENTAL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2217" y="1227909"/>
            <a:ext cx="11329852" cy="483209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Anos 1970 / 80: Surge o termo “desenvolvimento sustentável”, posteriormente substituído por “sustentabilidade Ambiental”.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Na visão de organismos internacionais, a sociedade deve usar os recursos naturais com parcimônia, de modo que não comprometam as gerações futuras.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O PNUMA (Programa das Nações Unidas para o meio Ambiente) foi criado em 1972, sendo regido pela ONU.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A partir de então, essa autoridade global foi disseminando as ideias que se seguem.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ODS</a:t>
            </a:r>
            <a:r>
              <a:rPr lang="pt-BR" sz="2800" dirty="0">
                <a:solidFill>
                  <a:schemeClr val="bg1"/>
                </a:solidFill>
              </a:rPr>
              <a:t> (Objetivos de Desenvolvimento Sustentável) 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bg1"/>
                </a:solidFill>
              </a:rPr>
              <a:t>Agenda </a:t>
            </a:r>
            <a:r>
              <a:rPr lang="pt-BR" sz="2800" b="1" dirty="0">
                <a:solidFill>
                  <a:schemeClr val="bg1"/>
                </a:solidFill>
              </a:rPr>
              <a:t>2030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143250" y="5876926"/>
            <a:ext cx="215900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78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4"/>
            <a:ext cx="878522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15"/>
          <p:cNvSpPr txBox="1">
            <a:spLocks noChangeArrowheads="1"/>
          </p:cNvSpPr>
          <p:nvPr/>
        </p:nvSpPr>
        <p:spPr bwMode="auto">
          <a:xfrm>
            <a:off x="6743700" y="5951538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- 2019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667508" y="6063113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5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5"/>
          <p:cNvSpPr txBox="1">
            <a:spLocks noChangeArrowheads="1"/>
          </p:cNvSpPr>
          <p:nvPr/>
        </p:nvSpPr>
        <p:spPr bwMode="auto">
          <a:xfrm>
            <a:off x="6888164" y="6065838"/>
            <a:ext cx="32400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- 2019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7987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52401"/>
            <a:ext cx="87137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1703512" y="4941168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8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5"/>
          <p:cNvSpPr txBox="1">
            <a:spLocks noChangeArrowheads="1"/>
          </p:cNvSpPr>
          <p:nvPr/>
        </p:nvSpPr>
        <p:spPr bwMode="auto">
          <a:xfrm>
            <a:off x="6888164" y="6065838"/>
            <a:ext cx="32400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703512" y="4941168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19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088"/>
            <a:ext cx="8745537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0800000">
            <a:off x="2351584" y="5332040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8264"/>
            <a:ext cx="8734425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10800000">
            <a:off x="4727848" y="4941168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3974" name="Text Box 15"/>
          <p:cNvSpPr txBox="1">
            <a:spLocks noChangeArrowheads="1"/>
          </p:cNvSpPr>
          <p:nvPr/>
        </p:nvSpPr>
        <p:spPr bwMode="auto">
          <a:xfrm>
            <a:off x="7032625" y="5589588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0"/>
            <a:ext cx="89169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15"/>
          <p:cNvSpPr txBox="1">
            <a:spLocks noChangeArrowheads="1"/>
          </p:cNvSpPr>
          <p:nvPr/>
        </p:nvSpPr>
        <p:spPr bwMode="auto">
          <a:xfrm>
            <a:off x="6743700" y="5808663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 rot="10800000">
            <a:off x="2423592" y="6334131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5"/>
          <p:cNvSpPr txBox="1">
            <a:spLocks noChangeArrowheads="1"/>
          </p:cNvSpPr>
          <p:nvPr/>
        </p:nvSpPr>
        <p:spPr bwMode="auto">
          <a:xfrm>
            <a:off x="7032625" y="5946775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8806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1126"/>
            <a:ext cx="8856663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8076083" y="4293096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8" y="548680"/>
            <a:ext cx="8424936" cy="4680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dirty="0">
                <a:solidFill>
                  <a:schemeClr val="tx1"/>
                </a:solidFill>
              </a:rPr>
              <a:t>"Na natureza nada se cria, nada se perde, tudo se transforma". </a:t>
            </a:r>
            <a:br>
              <a:rPr lang="pt-BR" sz="66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(Lavoisier, químico francês, 1743-1794)</a:t>
            </a:r>
          </a:p>
        </p:txBody>
      </p:sp>
    </p:spTree>
    <p:extLst>
      <p:ext uri="{BB962C8B-B14F-4D97-AF65-F5344CB8AC3E}">
        <p14:creationId xmlns:p14="http://schemas.microsoft.com/office/powerpoint/2010/main" val="37312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1142823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SUSTENTABILIDADE AMBIENTAL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2217" y="1227909"/>
            <a:ext cx="10676709" cy="372409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Equilíbrio entre preservação ambiental e qualidade de vida dos seres humanos.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Mitigar impactos ambientais causados por exploração de minerais.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Substituir combustíveis fósseis (petróleo, gás natural e carvão mineral) por energias renováveis.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Reciclar, reutilizar e praticar o consumo consciente.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107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1142823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SUSTENTABILIDADE AMBIENTAL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2217" y="1227909"/>
            <a:ext cx="10676709" cy="329320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Fortalecer </a:t>
            </a:r>
            <a:r>
              <a:rPr lang="pt-BR" sz="2800" dirty="0">
                <a:solidFill>
                  <a:schemeClr val="bg1"/>
                </a:solidFill>
              </a:rPr>
              <a:t>as comunidades locais (populações humanas).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bg1"/>
                </a:solidFill>
              </a:rPr>
              <a:t>Poder </a:t>
            </a:r>
            <a:r>
              <a:rPr lang="pt-BR" sz="2800" dirty="0">
                <a:solidFill>
                  <a:schemeClr val="bg1"/>
                </a:solidFill>
              </a:rPr>
              <a:t>Central (</a:t>
            </a:r>
            <a:r>
              <a:rPr lang="pt-BR" sz="2800" b="1" dirty="0">
                <a:solidFill>
                  <a:schemeClr val="bg1"/>
                </a:solidFill>
              </a:rPr>
              <a:t>Autoridade Climática</a:t>
            </a:r>
            <a:r>
              <a:rPr lang="pt-BR" sz="2800" dirty="0">
                <a:solidFill>
                  <a:schemeClr val="bg1"/>
                </a:solidFill>
              </a:rPr>
              <a:t>) integrando conservação e desenvolvimento, respeitando as comunidades locais.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</a:rPr>
              <a:t>Governo Global (</a:t>
            </a:r>
            <a:r>
              <a:rPr lang="pt-BR" sz="2800" b="1" dirty="0" err="1">
                <a:solidFill>
                  <a:schemeClr val="bg1"/>
                </a:solidFill>
              </a:rPr>
              <a:t>Globalismo</a:t>
            </a:r>
            <a:r>
              <a:rPr lang="pt-BR" sz="2800" dirty="0" smtClean="0">
                <a:solidFill>
                  <a:schemeClr val="bg1"/>
                </a:solidFill>
              </a:rPr>
              <a:t>), </a:t>
            </a:r>
            <a:r>
              <a:rPr lang="pt-BR" sz="2800" dirty="0">
                <a:solidFill>
                  <a:schemeClr val="bg1"/>
                </a:solidFill>
              </a:rPr>
              <a:t>que busque reduzir as desigualdades sociais.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031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Imagem 7" descr="efeitoesfu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49250"/>
            <a:ext cx="11856545" cy="54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3838" y="158017"/>
            <a:ext cx="689818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EFEITO ESTUFA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EFEITO ESTUFA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050214"/>
            <a:ext cx="11550152" cy="57076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17875" y="2830286"/>
            <a:ext cx="2386148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G. E. E.: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Vapor de H</a:t>
            </a:r>
            <a:r>
              <a:rPr lang="pt-BR" sz="2000" baseline="-25000" dirty="0" smtClean="0">
                <a:solidFill>
                  <a:schemeClr val="bg1"/>
                </a:solidFill>
              </a:rPr>
              <a:t>2</a:t>
            </a:r>
            <a:r>
              <a:rPr lang="pt-BR" sz="2000" dirty="0" smtClean="0">
                <a:solidFill>
                  <a:schemeClr val="bg1"/>
                </a:solidFill>
              </a:rPr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CO</a:t>
            </a:r>
            <a:r>
              <a:rPr lang="pt-BR" sz="2000" baseline="-25000" dirty="0" smtClean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CH</a:t>
            </a:r>
            <a:r>
              <a:rPr lang="pt-BR" sz="2000" baseline="-25000" dirty="0" smtClean="0">
                <a:solidFill>
                  <a:schemeClr val="bg1"/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NO</a:t>
            </a:r>
            <a:r>
              <a:rPr lang="pt-BR" sz="2000" baseline="-25000" dirty="0" smtClean="0">
                <a:solidFill>
                  <a:schemeClr val="bg1"/>
                </a:solidFill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891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3838" y="158017"/>
            <a:ext cx="454845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POLUIÇÃO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6" y="0"/>
            <a:ext cx="7114902" cy="61735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3837" y="1079862"/>
            <a:ext cx="4548459" cy="509370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pt-BR" sz="2500" dirty="0">
                <a:solidFill>
                  <a:schemeClr val="bg1"/>
                </a:solidFill>
              </a:rPr>
              <a:t>Do latim </a:t>
            </a:r>
            <a:r>
              <a:rPr lang="pt-BR" sz="2500" b="1" i="1" dirty="0" err="1">
                <a:solidFill>
                  <a:schemeClr val="bg1"/>
                </a:solidFill>
              </a:rPr>
              <a:t>poluere</a:t>
            </a:r>
            <a:r>
              <a:rPr lang="pt-BR" sz="2500" dirty="0">
                <a:solidFill>
                  <a:schemeClr val="bg1"/>
                </a:solidFill>
              </a:rPr>
              <a:t>, “manchar”, “poluir”.</a:t>
            </a:r>
          </a:p>
          <a:p>
            <a:pPr lvl="0"/>
            <a:r>
              <a:rPr lang="pt-BR" sz="2500" dirty="0">
                <a:solidFill>
                  <a:schemeClr val="bg1"/>
                </a:solidFill>
              </a:rPr>
              <a:t>Presença concentrada no ambiente de determinadas substâncias ou agentes físicos, genericamente denominados </a:t>
            </a:r>
            <a:r>
              <a:rPr lang="pt-BR" sz="2500" b="1" dirty="0">
                <a:solidFill>
                  <a:schemeClr val="bg1"/>
                </a:solidFill>
              </a:rPr>
              <a:t>poluentes</a:t>
            </a:r>
            <a:r>
              <a:rPr lang="pt-BR" sz="2500" dirty="0">
                <a:solidFill>
                  <a:schemeClr val="bg1"/>
                </a:solidFill>
              </a:rPr>
              <a:t>, geralmente produzidos direta ou indiretamente pela ação humana e que podem afetar a vida de uma ou mais espécies das comunidades biológicas.</a:t>
            </a:r>
          </a:p>
        </p:txBody>
      </p:sp>
    </p:spTree>
    <p:extLst>
      <p:ext uri="{BB962C8B-B14F-4D97-AF65-F5344CB8AC3E}">
        <p14:creationId xmlns:p14="http://schemas.microsoft.com/office/powerpoint/2010/main" val="184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64515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Combustíveis Fósseis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155221"/>
            <a:ext cx="11495937" cy="54059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5003" y="1360799"/>
            <a:ext cx="33742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SERES VIVOS (</a:t>
            </a:r>
            <a:r>
              <a:rPr lang="en-US" sz="2400" b="1" dirty="0" err="1" smtClean="0"/>
              <a:t>vegetais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animais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microrganismos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80776" y="1533190"/>
            <a:ext cx="22044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SOTERRAMENTO</a:t>
            </a:r>
            <a:endParaRPr lang="en-US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4102" y="3441517"/>
            <a:ext cx="202412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Condições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especiais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pressão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temperatura</a:t>
            </a:r>
            <a:r>
              <a:rPr lang="en-US" sz="2000" b="1" dirty="0" smtClean="0"/>
              <a:t> etc.)</a:t>
            </a:r>
            <a:endParaRPr lang="en-US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632881" y="5245348"/>
            <a:ext cx="23740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Petróleo</a:t>
            </a:r>
            <a:endParaRPr lang="en-US" sz="2000" b="1" dirty="0" smtClean="0"/>
          </a:p>
          <a:p>
            <a:r>
              <a:rPr lang="en-US" sz="2000" b="1" dirty="0" err="1" smtClean="0"/>
              <a:t>Carvão</a:t>
            </a:r>
            <a:r>
              <a:rPr lang="en-US" sz="2000" b="1" dirty="0" smtClean="0"/>
              <a:t> Mineral</a:t>
            </a:r>
          </a:p>
          <a:p>
            <a:r>
              <a:rPr lang="en-US" sz="2000" b="1" dirty="0" err="1" smtClean="0"/>
              <a:t>Gás</a:t>
            </a:r>
            <a:r>
              <a:rPr lang="en-US" sz="2000" b="1" dirty="0" smtClean="0"/>
              <a:t> Natural</a:t>
            </a:r>
            <a:endParaRPr lang="en-US" sz="2000" b="1" dirty="0"/>
          </a:p>
        </p:txBody>
      </p:sp>
      <p:sp>
        <p:nvSpPr>
          <p:cNvPr id="7" name="Seta para baixo 6"/>
          <p:cNvSpPr/>
          <p:nvPr/>
        </p:nvSpPr>
        <p:spPr>
          <a:xfrm rot="16588864">
            <a:off x="4181149" y="1193358"/>
            <a:ext cx="592428" cy="89269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baixo 11"/>
          <p:cNvSpPr/>
          <p:nvPr/>
        </p:nvSpPr>
        <p:spPr>
          <a:xfrm>
            <a:off x="6109952" y="200042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baixo 12"/>
          <p:cNvSpPr/>
          <p:nvPr/>
        </p:nvSpPr>
        <p:spPr>
          <a:xfrm rot="17789831">
            <a:off x="6634027" y="490786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7802454" y="3367102"/>
            <a:ext cx="18567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COMBUSTÃO</a:t>
            </a:r>
            <a:endParaRPr lang="en-US" sz="2000" b="1" dirty="0"/>
          </a:p>
        </p:txBody>
      </p:sp>
      <p:sp>
        <p:nvSpPr>
          <p:cNvPr id="15" name="Seta para baixo 14"/>
          <p:cNvSpPr/>
          <p:nvPr/>
        </p:nvSpPr>
        <p:spPr>
          <a:xfrm rot="10800000">
            <a:off x="8573035" y="384569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eta para baixo 15"/>
          <p:cNvSpPr/>
          <p:nvPr/>
        </p:nvSpPr>
        <p:spPr>
          <a:xfrm rot="10800000">
            <a:off x="8523669" y="2628804"/>
            <a:ext cx="592428" cy="63879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7767033" y="1984408"/>
            <a:ext cx="220443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CO etc.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63471" y="140600"/>
            <a:ext cx="79156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Verdana" panose="020B0604030504040204" pitchFamily="34" charset="0"/>
              </a:rPr>
              <a:t>CO</a:t>
            </a:r>
            <a:r>
              <a:rPr lang="pt-BR" altLang="pt-BR" sz="4800" baseline="-25000" dirty="0" smtClean="0">
                <a:latin typeface="Verdana" panose="020B0604030504040204" pitchFamily="34" charset="0"/>
              </a:rPr>
              <a:t>2</a:t>
            </a:r>
            <a:r>
              <a:rPr lang="pt-BR" altLang="pt-BR" sz="4800" dirty="0" smtClean="0">
                <a:latin typeface="Verdana" panose="020B0604030504040204" pitchFamily="34" charset="0"/>
              </a:rPr>
              <a:t> NA ATMOSFERA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1" y="1108603"/>
            <a:ext cx="11071180" cy="546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</TotalTime>
  <Words>539</Words>
  <Application>Microsoft Office PowerPoint</Application>
  <PresentationFormat>Widescreen</PresentationFormat>
  <Paragraphs>155</Paragraphs>
  <Slides>26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Brush Script MT</vt:lpstr>
      <vt:lpstr>Calibri</vt:lpstr>
      <vt:lpstr>Century Gothic</vt:lpstr>
      <vt:lpstr>Times New Roman</vt:lpstr>
      <vt:lpstr>Verdana</vt:lpstr>
      <vt:lpstr>Wingdings 3</vt:lpstr>
      <vt:lpstr>Íon</vt:lpstr>
      <vt:lpstr>Ambiente e  Sustentabilidade  Prof. Lourenço www.detonei.com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"Na natureza nada se cria, nada se perde, tudo se transforma".   (Lavoisier, químico francês, 1743-1794)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CICLOS BIOGEOQUÍMICOS  Prof. Lourenço www.detonei.com</dc:title>
  <dc:creator>Conta da Microsoft</dc:creator>
  <cp:lastModifiedBy>Conta da Microsoft</cp:lastModifiedBy>
  <cp:revision>106</cp:revision>
  <dcterms:created xsi:type="dcterms:W3CDTF">2024-04-02T18:59:09Z</dcterms:created>
  <dcterms:modified xsi:type="dcterms:W3CDTF">2024-10-30T19:13:58Z</dcterms:modified>
</cp:coreProperties>
</file>